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5" r:id="rId3"/>
    <p:sldId id="287" r:id="rId4"/>
    <p:sldId id="285" r:id="rId5"/>
    <p:sldId id="278" r:id="rId6"/>
    <p:sldId id="273" r:id="rId7"/>
    <p:sldId id="274" r:id="rId8"/>
    <p:sldId id="279" r:id="rId9"/>
    <p:sldId id="280" r:id="rId10"/>
    <p:sldId id="276" r:id="rId11"/>
    <p:sldId id="286" r:id="rId12"/>
    <p:sldId id="288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4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E2A1526-EE11-4548-81C1-CFFBA41E6E41}" type="datetimeFigureOut">
              <a:rPr lang="en-US"/>
              <a:pPr>
                <a:defRPr/>
              </a:pPr>
              <a:t>8/31/2013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35BF9D5-CD60-4F6B-9CE7-360FBB14D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D6287F-79A8-42F2-9735-CD50DEBF5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7E3F-540C-4F2E-B3D7-D23BBB62E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BCA1-40ED-466A-9965-0FF95C20E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F134-1843-43B4-8EED-52B9AD478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B8D28A-5D37-4356-BF34-8546432B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C36679-74C0-43AE-990E-6AFC6B547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3F9C5E-E905-42A4-AB77-02C55C318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483C15-F960-4307-B847-7E07F0F24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945D-CA14-4BF9-808C-71829B7E3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FC2C77-9A00-49F9-8C14-5C45C8FE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9638F8-7578-46C6-86D4-46AC4B5E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7661B3-FB3F-444D-BE72-E457DB809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lt.oup.com/?cc=hr&amp;selLanguage=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google.com/mail/u/0/h/vf2tra0x9put/?view=att&amp;th=13b40f281841e407&amp;attid=0.1&amp;disp=inline&amp;realattid=f8a3b0d700ffced2_0.1&amp;safe=1&amp;z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anja.school@gmail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en/" TargetMode="External"/><Relationship Id="rId2" Type="http://schemas.openxmlformats.org/officeDocument/2006/relationships/hyperlink" Target="http://oup.elt.com/student/project3rdedi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o4u.com/" TargetMode="External"/><Relationship Id="rId4" Type="http://schemas.openxmlformats.org/officeDocument/2006/relationships/hyperlink" Target="http://learnenglishteens.britishcouncil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Oxford University Pres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61658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00125" y="3857629"/>
            <a:ext cx="7286625" cy="2428872"/>
          </a:xfrm>
        </p:spPr>
        <p:txBody>
          <a:bodyPr>
            <a:normAutofit fontScale="85000" lnSpcReduction="20000"/>
          </a:bodyPr>
          <a:lstStyle/>
          <a:p>
            <a:pPr marR="0"/>
            <a:r>
              <a:rPr lang="hr-HR" sz="3900" dirty="0" smtClean="0"/>
              <a:t>JAK SE UČIT ANGLICKÝ </a:t>
            </a:r>
            <a:r>
              <a:rPr lang="hr-HR" sz="3900" dirty="0" smtClean="0"/>
              <a:t>JAZYK</a:t>
            </a:r>
          </a:p>
          <a:p>
            <a:pPr marR="0"/>
            <a:r>
              <a:rPr lang="hr-HR" sz="3900" dirty="0" smtClean="0"/>
              <a:t>-pokyny k práci</a:t>
            </a:r>
          </a:p>
          <a:p>
            <a:pPr marR="0"/>
            <a:endParaRPr lang="hr-HR" sz="3900" dirty="0" smtClean="0"/>
          </a:p>
          <a:p>
            <a:pPr marR="0"/>
            <a:endParaRPr lang="hr-HR" sz="1900" dirty="0" smtClean="0"/>
          </a:p>
          <a:p>
            <a:pPr marR="0"/>
            <a:endParaRPr lang="hr-HR" sz="1900" dirty="0" smtClean="0"/>
          </a:p>
          <a:p>
            <a:pPr marR="0" algn="l"/>
            <a:endParaRPr lang="hr-HR" sz="1900" dirty="0" smtClean="0"/>
          </a:p>
          <a:p>
            <a:pPr marR="0" algn="l"/>
            <a:r>
              <a:rPr lang="hr-HR" sz="1900" dirty="0" smtClean="0"/>
              <a:t>Tanja Koči Valdgoni</a:t>
            </a:r>
            <a:endParaRPr lang="en-US" sz="19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0449" t="32422" r="12646" b="47070"/>
          <a:stretch>
            <a:fillRect/>
          </a:stretch>
        </p:blipFill>
        <p:spPr bwMode="auto">
          <a:xfrm>
            <a:off x="0" y="214290"/>
            <a:ext cx="92869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4948258"/>
          </a:xfrm>
        </p:spPr>
        <p:txBody>
          <a:bodyPr/>
          <a:lstStyle/>
          <a:p>
            <a:r>
              <a:rPr lang="hr-HR" dirty="0" smtClean="0"/>
              <a:t>KRATKE PROVJERE – poslije svake obrađene cjeline (unit) </a:t>
            </a:r>
          </a:p>
          <a:p>
            <a:pPr lvl="1"/>
            <a:r>
              <a:rPr lang="hr-HR" dirty="0" smtClean="0"/>
              <a:t>ocjena ide sa strane (prosjek u rubriku)</a:t>
            </a:r>
          </a:p>
          <a:p>
            <a:r>
              <a:rPr lang="hr-HR" dirty="0" smtClean="0"/>
              <a:t>riječi</a:t>
            </a:r>
          </a:p>
          <a:p>
            <a:r>
              <a:rPr lang="hr-HR" dirty="0" smtClean="0"/>
              <a:t>gramatika (ako ne pišemo veliki test)</a:t>
            </a:r>
          </a:p>
          <a:p>
            <a:r>
              <a:rPr lang="hr-HR" dirty="0" smtClean="0"/>
              <a:t>diktat – povremeno</a:t>
            </a:r>
          </a:p>
          <a:p>
            <a:endParaRPr lang="hr-HR" dirty="0" smtClean="0"/>
          </a:p>
          <a:p>
            <a:r>
              <a:rPr lang="hr-HR" dirty="0" smtClean="0"/>
              <a:t>TESTOVI – 2 ocjene</a:t>
            </a:r>
          </a:p>
          <a:p>
            <a:pPr lvl="1"/>
            <a:r>
              <a:rPr lang="hr-HR" dirty="0" smtClean="0"/>
              <a:t>Nakon 1 cjeline (1.pol) ili 2 cjeline (2.pol)</a:t>
            </a:r>
          </a:p>
          <a:p>
            <a:pPr lvl="1"/>
            <a:r>
              <a:rPr lang="hr-HR" dirty="0" smtClean="0"/>
              <a:t>1 str. slušanje, razumijevanje, </a:t>
            </a:r>
          </a:p>
          <a:p>
            <a:pPr lvl="1"/>
            <a:r>
              <a:rPr lang="hr-HR" dirty="0" smtClean="0"/>
              <a:t>2 str. gramatika</a:t>
            </a:r>
          </a:p>
          <a:p>
            <a:endParaRPr lang="hr-HR" dirty="0" smtClean="0"/>
          </a:p>
          <a:p>
            <a:endParaRPr lang="en-US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OCJENJIVANJE - pismeno</a:t>
            </a:r>
            <a:endParaRPr lang="en-US" dirty="0"/>
          </a:p>
        </p:txBody>
      </p:sp>
      <p:sp>
        <p:nvSpPr>
          <p:cNvPr id="11268" name="AutoShape 5" descr="?view=att&amp;th=13b40f281841e407&amp;attid=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AutoShape 7" descr="?view=att&amp;th=13b40f281841e407&amp;attid=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AutoShape 9" descr="?saduie=AG9B_P8sg4ZmNrRhhYf3GaSq9Sql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/>
          <a:lstStyle/>
          <a:p>
            <a:r>
              <a:rPr lang="hr-HR" dirty="0" smtClean="0"/>
              <a:t>PROJEKTI – 2 ocjene usmeno i pismeno</a:t>
            </a:r>
          </a:p>
          <a:p>
            <a:pPr lvl="1"/>
            <a:r>
              <a:rPr lang="hr-HR" dirty="0" smtClean="0"/>
              <a:t>U 1. polugodištu jedan, u 2. polugodištu 2 projekta</a:t>
            </a:r>
          </a:p>
          <a:p>
            <a:pPr lvl="1"/>
            <a:r>
              <a:rPr lang="hr-HR" dirty="0" smtClean="0"/>
              <a:t>Prezentacija – sat poslije testa ili po dogovoru</a:t>
            </a:r>
          </a:p>
          <a:p>
            <a:pPr lvl="1"/>
            <a:r>
              <a:rPr lang="hr-HR" dirty="0" smtClean="0"/>
              <a:t>Slati na moj mail </a:t>
            </a:r>
            <a:r>
              <a:rPr lang="hr-HR" b="1" dirty="0" smtClean="0"/>
              <a:t>pps</a:t>
            </a:r>
            <a:r>
              <a:rPr lang="hr-HR" dirty="0" smtClean="0"/>
              <a:t> (ne cijele rečenice, natuknice) i </a:t>
            </a:r>
            <a:r>
              <a:rPr lang="hr-HR" b="1" dirty="0" smtClean="0"/>
              <a:t>sastavak</a:t>
            </a:r>
            <a:r>
              <a:rPr lang="hr-HR" dirty="0" smtClean="0"/>
              <a:t> (onako kako pričate)</a:t>
            </a:r>
          </a:p>
          <a:p>
            <a:pPr lvl="1">
              <a:buNone/>
            </a:pPr>
            <a:r>
              <a:rPr lang="hr-HR" b="1" dirty="0" smtClean="0">
                <a:solidFill>
                  <a:schemeClr val="accent1"/>
                </a:solidFill>
                <a:hlinkClick r:id="rId2"/>
              </a:rPr>
              <a:t>tanja.school@gmail.com</a:t>
            </a:r>
            <a:endParaRPr lang="hr-HR" b="1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hr-HR" sz="1800" dirty="0" smtClean="0"/>
              <a:t>Ponesite i na USB-u (u učionici njemačkog j. nema interneta).</a:t>
            </a:r>
          </a:p>
          <a:p>
            <a:pPr lvl="1">
              <a:buNone/>
            </a:pPr>
            <a:r>
              <a:rPr lang="hr-HR" sz="1800" dirty="0" smtClean="0"/>
              <a:t>Na prvom slajdu naslov, vaše ime, datum izrade.</a:t>
            </a:r>
          </a:p>
          <a:p>
            <a:pPr lvl="1">
              <a:buNone/>
            </a:pPr>
            <a:r>
              <a:rPr lang="hr-HR" sz="1800" dirty="0" smtClean="0"/>
              <a:t>Na zadnjem slajdu izvori.</a:t>
            </a:r>
          </a:p>
          <a:p>
            <a:pPr lvl="1">
              <a:buNone/>
            </a:pPr>
            <a:r>
              <a:rPr lang="hr-HR" sz="1800" dirty="0" smtClean="0"/>
              <a:t>Ako copy paste-ate na stranici gdje ste koristili </a:t>
            </a:r>
            <a:r>
              <a:rPr lang="hr-HR" sz="1800" b="1" dirty="0" smtClean="0"/>
              <a:t>prepisani tekst </a:t>
            </a:r>
            <a:r>
              <a:rPr lang="hr-HR" sz="1800" dirty="0" smtClean="0"/>
              <a:t>mora biti naveden i </a:t>
            </a:r>
            <a:r>
              <a:rPr lang="hr-HR" sz="1800" b="1" dirty="0" smtClean="0"/>
              <a:t>izvor</a:t>
            </a:r>
            <a:r>
              <a:rPr lang="hr-HR" sz="1800" dirty="0" smtClean="0"/>
              <a:t>,  a isto se odnosi i na </a:t>
            </a:r>
            <a:r>
              <a:rPr lang="hr-HR" sz="1800" b="1" dirty="0" smtClean="0"/>
              <a:t>slike</a:t>
            </a:r>
          </a:p>
          <a:p>
            <a:pPr lvl="1">
              <a:buNone/>
            </a:pPr>
            <a:endParaRPr lang="hr-HR" sz="1800" dirty="0" smtClean="0"/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OCJENJIVANJE - usmeno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Pročitati i prevesti 1 tekst (2-5 odabrati i pripremiti)</a:t>
            </a:r>
          </a:p>
          <a:p>
            <a:r>
              <a:rPr lang="hr-HR" sz="2800" dirty="0" smtClean="0"/>
              <a:t>ILI pripremiti dijalog (web stranica škole)</a:t>
            </a:r>
            <a:endParaRPr lang="hr-HR" sz="3000" dirty="0" smtClean="0"/>
          </a:p>
          <a:p>
            <a:pPr lvl="1"/>
            <a:endParaRPr lang="hr-HR" sz="2600" dirty="0" smtClean="0"/>
          </a:p>
          <a:p>
            <a:r>
              <a:rPr lang="hr-HR" dirty="0" smtClean="0"/>
              <a:t>prepričati 1 tekst / odgovoriti na pitanja</a:t>
            </a:r>
          </a:p>
          <a:p>
            <a:endParaRPr lang="hr-HR" dirty="0" smtClean="0"/>
          </a:p>
          <a:p>
            <a:r>
              <a:rPr lang="hr-HR" dirty="0" smtClean="0"/>
              <a:t>Pokazati rječnik, kartice – 10 riječi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OCJENJIVANJE - usmeno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Děkuji za pozornost</a:t>
            </a:r>
            <a:br>
              <a:rPr lang="en-US" sz="4000"/>
            </a:br>
            <a:endParaRPr lang="en-US" sz="4000"/>
          </a:p>
        </p:txBody>
      </p:sp>
      <p:pic>
        <p:nvPicPr>
          <p:cNvPr id="33796" name="Picture 4" descr="Document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00438"/>
            <a:ext cx="23717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ocument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142984"/>
            <a:ext cx="2000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Document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643050"/>
            <a:ext cx="1990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229600" cy="5072063"/>
          </a:xfrm>
        </p:spPr>
        <p:txBody>
          <a:bodyPr/>
          <a:lstStyle/>
          <a:p>
            <a:r>
              <a:rPr lang="hr-HR" sz="2800" b="1" dirty="0" smtClean="0"/>
              <a:t>Redovito</a:t>
            </a:r>
            <a:r>
              <a:rPr lang="hr-HR" sz="2800" dirty="0" smtClean="0"/>
              <a:t> – svaki put </a:t>
            </a:r>
            <a:r>
              <a:rPr lang="hr-HR" sz="2800" b="1" dirty="0" smtClean="0"/>
              <a:t>poslije</a:t>
            </a:r>
            <a:r>
              <a:rPr lang="hr-HR" sz="2800" dirty="0" smtClean="0"/>
              <a:t> sata</a:t>
            </a:r>
          </a:p>
          <a:p>
            <a:pPr lvl="1"/>
            <a:r>
              <a:rPr lang="hr-HR" sz="2400" dirty="0" smtClean="0"/>
              <a:t>Ponoviti što smo radili</a:t>
            </a:r>
          </a:p>
          <a:p>
            <a:pPr lvl="2"/>
            <a:r>
              <a:rPr lang="hr-HR" sz="2000" dirty="0" smtClean="0"/>
              <a:t>Naučiti </a:t>
            </a:r>
            <a:r>
              <a:rPr lang="hr-HR" sz="2000" b="1" dirty="0" smtClean="0"/>
              <a:t>čitati  </a:t>
            </a:r>
            <a:r>
              <a:rPr lang="hr-HR" sz="2000" dirty="0" smtClean="0"/>
              <a:t>(uz cd – slušati i ponoviti, zatim pročitati pa poslušati), </a:t>
            </a:r>
          </a:p>
          <a:p>
            <a:pPr lvl="2"/>
            <a:r>
              <a:rPr lang="hr-HR" sz="2000" b="1" dirty="0" smtClean="0"/>
              <a:t>prevesti</a:t>
            </a:r>
            <a:r>
              <a:rPr lang="hr-HR" sz="2000" dirty="0" smtClean="0"/>
              <a:t>, </a:t>
            </a:r>
            <a:r>
              <a:rPr lang="hr-HR" sz="2000" b="1" dirty="0" smtClean="0"/>
              <a:t>prepričati</a:t>
            </a:r>
          </a:p>
          <a:p>
            <a:pPr lvl="2"/>
            <a:r>
              <a:rPr lang="hr-HR" sz="2000" b="1" dirty="0" smtClean="0"/>
              <a:t>Ispisati</a:t>
            </a:r>
            <a:r>
              <a:rPr lang="hr-HR" sz="2000" dirty="0" smtClean="0"/>
              <a:t> nove </a:t>
            </a:r>
            <a:r>
              <a:rPr lang="hr-HR" sz="2000" b="1" dirty="0" smtClean="0"/>
              <a:t>riječi</a:t>
            </a:r>
            <a:r>
              <a:rPr lang="hr-HR" sz="2000" dirty="0" smtClean="0"/>
              <a:t> (prepisati iz radne bilježnice (</a:t>
            </a:r>
            <a:r>
              <a:rPr lang="hr-HR" sz="2000" b="1" dirty="0" smtClean="0"/>
              <a:t>SVE </a:t>
            </a:r>
            <a:r>
              <a:rPr lang="hr-HR" sz="2000" dirty="0" smtClean="0"/>
              <a:t>ako smo obradili 1A lekciju tad prepisujete riječi pod 1A na kraju radne bilježnice) </a:t>
            </a:r>
          </a:p>
          <a:p>
            <a:pPr lvl="2">
              <a:buNone/>
            </a:pPr>
            <a:r>
              <a:rPr lang="hr-HR" sz="2000" dirty="0" smtClean="0"/>
              <a:t>	+ one koje su vama nove</a:t>
            </a:r>
          </a:p>
          <a:p>
            <a:pPr lvl="2">
              <a:buNone/>
            </a:pPr>
            <a:r>
              <a:rPr lang="hr-HR" sz="2000" dirty="0" smtClean="0"/>
              <a:t>Fonetski prepisati barem 3 riječi u svakoj lekciji!</a:t>
            </a:r>
          </a:p>
          <a:p>
            <a:pPr lvl="1"/>
            <a:r>
              <a:rPr lang="hr-HR" sz="2400" dirty="0" smtClean="0"/>
              <a:t>Napraviti kartice/asocijacije -</a:t>
            </a:r>
            <a:r>
              <a:rPr lang="hr-HR" sz="2000" dirty="0" smtClean="0"/>
              <a:t>samo </a:t>
            </a:r>
            <a:r>
              <a:rPr lang="hr-HR" sz="2000" b="1" dirty="0" smtClean="0"/>
              <a:t>vama nove</a:t>
            </a:r>
            <a:r>
              <a:rPr lang="hr-HR" sz="2000" dirty="0" smtClean="0"/>
              <a:t> riječi</a:t>
            </a:r>
            <a:endParaRPr lang="hr-HR" sz="2400" dirty="0" smtClean="0"/>
          </a:p>
          <a:p>
            <a:pPr lvl="1"/>
            <a:r>
              <a:rPr lang="hr-HR" sz="2400" b="1" dirty="0" smtClean="0"/>
              <a:t>Prepisivati</a:t>
            </a:r>
            <a:r>
              <a:rPr lang="hr-HR" sz="2400" dirty="0" smtClean="0"/>
              <a:t>....... dictation</a:t>
            </a:r>
          </a:p>
          <a:p>
            <a:pPr lvl="1"/>
            <a:endParaRPr lang="en-US" sz="2800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Kako učiti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Redovito raditi </a:t>
            </a:r>
            <a:r>
              <a:rPr lang="hr-HR" sz="2800" b="1" dirty="0" smtClean="0"/>
              <a:t>domaće zadaće </a:t>
            </a:r>
            <a:r>
              <a:rPr lang="hr-HR" sz="2800" dirty="0" smtClean="0"/>
              <a:t>iz radne bilježnice </a:t>
            </a:r>
          </a:p>
          <a:p>
            <a:pPr lvl="1"/>
            <a:r>
              <a:rPr lang="hr-HR" sz="2000" dirty="0" smtClean="0"/>
              <a:t>(svaki put ČAK I KADA NIJE REČENO, </a:t>
            </a:r>
            <a:r>
              <a:rPr lang="hr-HR" sz="2000" b="1" dirty="0" smtClean="0"/>
              <a:t>ako smo obradili 1A lekciju tada trebate riješiti i 1A u radnoj bilježnici </a:t>
            </a:r>
            <a:r>
              <a:rPr lang="hr-HR" sz="2000" dirty="0" smtClean="0"/>
              <a:t>za d.z.)</a:t>
            </a:r>
          </a:p>
          <a:p>
            <a:pPr lvl="1"/>
            <a:r>
              <a:rPr lang="hr-HR" sz="2000" dirty="0" smtClean="0"/>
              <a:t>3 minusa – jedinica u imenik</a:t>
            </a:r>
          </a:p>
          <a:p>
            <a:pPr lvl="1"/>
            <a:r>
              <a:rPr lang="hr-HR" sz="2000" dirty="0" smtClean="0"/>
              <a:t>Nije moguće ispraviti ocjenu, </a:t>
            </a:r>
          </a:p>
          <a:p>
            <a:pPr lvl="1"/>
            <a:r>
              <a:rPr lang="hr-HR" sz="2000" dirty="0" smtClean="0"/>
              <a:t>ali ako redovito ispravljate domaću zadaću i </a:t>
            </a:r>
            <a:r>
              <a:rPr lang="hr-HR" sz="2000" b="1" dirty="0" smtClean="0"/>
              <a:t>POKAŽETE  najkasnije nakon tjedan dana!</a:t>
            </a:r>
            <a:r>
              <a:rPr lang="hr-HR" sz="2000" dirty="0" smtClean="0"/>
              <a:t>, </a:t>
            </a:r>
          </a:p>
          <a:p>
            <a:pPr lvl="1"/>
            <a:r>
              <a:rPr lang="hr-HR" sz="2000" dirty="0" smtClean="0"/>
              <a:t>u rubriku pored će biti upisana ispravljena ocjena iz d.z. te se poslije jedinica neće brojati u prosijek</a:t>
            </a:r>
          </a:p>
          <a:p>
            <a:r>
              <a:rPr lang="hr-HR" sz="2800" dirty="0" smtClean="0"/>
              <a:t>još jednom kraće ponoviti i jedan dan </a:t>
            </a:r>
            <a:r>
              <a:rPr lang="hr-HR" sz="2800" b="1" dirty="0" smtClean="0"/>
              <a:t>prije</a:t>
            </a:r>
            <a:r>
              <a:rPr lang="hr-HR" sz="2800" dirty="0" smtClean="0"/>
              <a:t> sata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učiti - </a:t>
            </a:r>
            <a:r>
              <a:rPr lang="hr-HR" sz="3600" dirty="0" smtClean="0"/>
              <a:t>domaće zadaće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42984"/>
            <a:ext cx="8501122" cy="5072063"/>
          </a:xfrm>
        </p:spPr>
        <p:txBody>
          <a:bodyPr/>
          <a:lstStyle/>
          <a:p>
            <a:pPr lvl="1"/>
            <a:r>
              <a:rPr lang="hr-HR" sz="2800" b="1" dirty="0" smtClean="0"/>
              <a:t>Ponoviti i naučiti pravila  </a:t>
            </a:r>
          </a:p>
          <a:p>
            <a:pPr lvl="2">
              <a:buClr>
                <a:schemeClr val="accent1"/>
              </a:buClr>
            </a:pPr>
            <a:r>
              <a:rPr lang="hr-HR" sz="2000" dirty="0" smtClean="0"/>
              <a:t> gramatika </a:t>
            </a:r>
            <a:r>
              <a:rPr lang="hr-HR" sz="1800" dirty="0" smtClean="0"/>
              <a:t>(u radnoj bilježnici na kraju-možete je koristiti na testu, kao i ispisanu tablicu pregleda vremena s EGO4U – TABLE OF TENSES)</a:t>
            </a:r>
            <a:endParaRPr lang="hr-HR" sz="2000" dirty="0" smtClean="0"/>
          </a:p>
          <a:p>
            <a:pPr lvl="1"/>
            <a:r>
              <a:rPr lang="hr-HR" sz="2800" dirty="0" smtClean="0"/>
              <a:t>Uz ta pravila </a:t>
            </a:r>
            <a:r>
              <a:rPr lang="hr-HR" sz="2800" b="1" dirty="0" smtClean="0"/>
              <a:t>vježbati </a:t>
            </a:r>
          </a:p>
          <a:p>
            <a:pPr lvl="2">
              <a:buClr>
                <a:schemeClr val="accent1"/>
              </a:buClr>
            </a:pPr>
            <a:r>
              <a:rPr lang="hr-HR" sz="2000" dirty="0" smtClean="0"/>
              <a:t>U radnoj bilježnici PROGRESS CHECK </a:t>
            </a:r>
            <a:r>
              <a:rPr lang="hr-HR" sz="1400" dirty="0" smtClean="0"/>
              <a:t>(uvijek dom. zad. prije testa), </a:t>
            </a:r>
            <a:endParaRPr lang="hr-HR" sz="2000" dirty="0" smtClean="0"/>
          </a:p>
          <a:p>
            <a:pPr lvl="2">
              <a:buClr>
                <a:schemeClr val="accent1"/>
              </a:buClr>
            </a:pPr>
            <a:r>
              <a:rPr lang="hr-HR" sz="2000" dirty="0" smtClean="0"/>
              <a:t>na CD-Romu, </a:t>
            </a:r>
          </a:p>
          <a:p>
            <a:pPr lvl="2">
              <a:buClr>
                <a:schemeClr val="accent1"/>
              </a:buClr>
            </a:pPr>
            <a:r>
              <a:rPr lang="hr-HR" sz="2000" dirty="0" smtClean="0"/>
              <a:t>na internetu </a:t>
            </a:r>
          </a:p>
          <a:p>
            <a:pPr lvl="3">
              <a:buClr>
                <a:schemeClr val="accent1"/>
              </a:buClr>
            </a:pPr>
            <a:r>
              <a:rPr lang="hr-HR" sz="2000" dirty="0" smtClean="0"/>
              <a:t>Project stranica, </a:t>
            </a:r>
          </a:p>
          <a:p>
            <a:pPr lvl="3">
              <a:buClr>
                <a:schemeClr val="accent1"/>
              </a:buClr>
            </a:pPr>
            <a:r>
              <a:rPr lang="hr-HR" sz="2000" dirty="0" smtClean="0"/>
              <a:t>EGO4U, </a:t>
            </a:r>
          </a:p>
          <a:p>
            <a:pPr lvl="3">
              <a:buClr>
                <a:schemeClr val="accent1"/>
              </a:buClr>
            </a:pPr>
            <a:r>
              <a:rPr lang="hr-HR" sz="2000" dirty="0" smtClean="0"/>
              <a:t>BRITISH COUNCIL LEARN ENGLISH - GRAMMAR</a:t>
            </a:r>
          </a:p>
          <a:p>
            <a:pPr lvl="3">
              <a:buClr>
                <a:schemeClr val="accent1"/>
              </a:buClr>
            </a:pPr>
            <a:r>
              <a:rPr lang="hr-HR" sz="2000" dirty="0" smtClean="0"/>
              <a:t>te razne druge (u google možete upisati npr. Present Simple EXCERCISE)</a:t>
            </a:r>
          </a:p>
          <a:p>
            <a:pPr lvl="1"/>
            <a:r>
              <a:rPr lang="hr-HR" sz="2800" b="1" dirty="0" smtClean="0"/>
              <a:t>Ponoviti riječi </a:t>
            </a:r>
            <a:r>
              <a:rPr lang="hr-HR" sz="2400" dirty="0" smtClean="0"/>
              <a:t>–</a:t>
            </a:r>
            <a:r>
              <a:rPr lang="hr-HR" sz="2000" dirty="0" smtClean="0"/>
              <a:t>kartice, vaš rječnik, te igre na CD-Romu</a:t>
            </a:r>
            <a:endParaRPr lang="hr-HR" sz="2400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Kako učiti </a:t>
            </a:r>
            <a:r>
              <a:rPr lang="hr-HR" sz="3200" dirty="0" smtClean="0"/>
              <a:t>–</a:t>
            </a:r>
            <a:r>
              <a:rPr lang="hr-HR" sz="3600" dirty="0" smtClean="0"/>
              <a:t>prije testa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</a:rPr>
              <a:t>Project 3rd edition</a:t>
            </a:r>
          </a:p>
          <a:p>
            <a:r>
              <a:rPr lang="en-US" sz="2400" dirty="0" smtClean="0">
                <a:hlinkClick r:id="rId2"/>
              </a:rPr>
              <a:t>http://</a:t>
            </a:r>
            <a:r>
              <a:rPr lang="hr-HR" sz="2400" dirty="0" smtClean="0">
                <a:hlinkClick r:id="rId2"/>
              </a:rPr>
              <a:t>oup.elt.com/student/project3rdedition/</a:t>
            </a:r>
            <a:endParaRPr lang="hr-HR" sz="2400" dirty="0" smtClean="0"/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British</a:t>
            </a:r>
            <a:r>
              <a:rPr lang="hr-HR" sz="2400" dirty="0" smtClean="0"/>
              <a:t> C</a:t>
            </a:r>
            <a:r>
              <a:rPr lang="en-US" sz="2400" dirty="0" err="1" smtClean="0"/>
              <a:t>ouncil</a:t>
            </a:r>
            <a:r>
              <a:rPr lang="hr-HR" sz="2400" dirty="0" smtClean="0"/>
              <a:t> </a:t>
            </a:r>
            <a:endParaRPr lang="hr-HR" sz="2400" dirty="0" smtClean="0">
              <a:solidFill>
                <a:schemeClr val="tx2"/>
              </a:solidFill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http://learnenglishkids.britishcouncil.org/en/</a:t>
            </a:r>
            <a:endParaRPr lang="hr-HR" sz="2400" dirty="0" smtClean="0"/>
          </a:p>
          <a:p>
            <a:r>
              <a:rPr lang="hr-HR" sz="2400" dirty="0" smtClean="0"/>
              <a:t>-</a:t>
            </a:r>
            <a:r>
              <a:rPr lang="en-US" sz="2400" dirty="0" smtClean="0"/>
              <a:t>learn</a:t>
            </a:r>
            <a:r>
              <a:rPr lang="hr-HR" sz="2400" dirty="0" smtClean="0"/>
              <a:t> E</a:t>
            </a:r>
            <a:r>
              <a:rPr lang="en-US" sz="2400" dirty="0" err="1" smtClean="0"/>
              <a:t>nglish</a:t>
            </a:r>
            <a:r>
              <a:rPr lang="hr-HR" sz="2400" dirty="0" smtClean="0"/>
              <a:t> </a:t>
            </a:r>
            <a:r>
              <a:rPr lang="en-US" sz="2400" b="1" dirty="0" smtClean="0"/>
              <a:t>kids</a:t>
            </a:r>
            <a:endParaRPr lang="hr-HR" sz="2400" b="1" dirty="0" smtClean="0"/>
          </a:p>
          <a:p>
            <a:r>
              <a:rPr lang="en-US" sz="2400" dirty="0" smtClean="0">
                <a:hlinkClick r:id="rId4"/>
              </a:rPr>
              <a:t>http://learnenglishteens.britishcouncil.org/</a:t>
            </a:r>
            <a:endParaRPr lang="hr-HR" sz="2400" dirty="0" smtClean="0"/>
          </a:p>
          <a:p>
            <a:r>
              <a:rPr lang="hr-HR" sz="2400" dirty="0" smtClean="0"/>
              <a:t>- </a:t>
            </a:r>
            <a:r>
              <a:rPr lang="en-US" sz="2400" dirty="0" smtClean="0"/>
              <a:t>learn</a:t>
            </a:r>
            <a:r>
              <a:rPr lang="hr-HR" sz="2400" dirty="0" smtClean="0"/>
              <a:t> E</a:t>
            </a:r>
            <a:r>
              <a:rPr lang="en-US" sz="2400" dirty="0" err="1" smtClean="0"/>
              <a:t>nglish</a:t>
            </a:r>
            <a:r>
              <a:rPr lang="hr-HR" sz="2400" dirty="0" smtClean="0"/>
              <a:t> </a:t>
            </a:r>
            <a:r>
              <a:rPr lang="hr-HR" sz="2400" b="1" dirty="0" smtClean="0"/>
              <a:t>teens</a:t>
            </a:r>
          </a:p>
          <a:p>
            <a:endParaRPr lang="hr-HR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>
                <a:hlinkClick r:id="rId5"/>
              </a:rPr>
              <a:t>http://www.ego4u.com/</a:t>
            </a:r>
            <a:endParaRPr lang="hr-HR" sz="2800" dirty="0" smtClean="0"/>
          </a:p>
          <a:p>
            <a:pPr>
              <a:spcBef>
                <a:spcPct val="0"/>
              </a:spcBef>
            </a:pPr>
            <a:r>
              <a:rPr lang="hr-HR" sz="2800" dirty="0" smtClean="0"/>
              <a:t>English grammar online for you EGO4U</a:t>
            </a:r>
            <a:endParaRPr lang="en-US" sz="2800" dirty="0" smtClean="0"/>
          </a:p>
          <a:p>
            <a:endParaRPr lang="hr-HR" sz="2800" dirty="0" smtClean="0"/>
          </a:p>
          <a:p>
            <a:endParaRPr lang="hr-HR" sz="2000" dirty="0" smtClean="0"/>
          </a:p>
          <a:p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učiti  - </a:t>
            </a:r>
            <a:r>
              <a:rPr lang="hr-HR" sz="3200" dirty="0" smtClean="0"/>
              <a:t>na internetu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496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Slide 1</vt:lpstr>
      <vt:lpstr>Kako učiti</vt:lpstr>
      <vt:lpstr>Kako učiti - domaće zadaće </vt:lpstr>
      <vt:lpstr>Kako učiti –prije testa</vt:lpstr>
      <vt:lpstr>Kako učiti  - na internetu</vt:lpstr>
      <vt:lpstr>Slide 6</vt:lpstr>
      <vt:lpstr>Slide 7</vt:lpstr>
      <vt:lpstr>Slide 8</vt:lpstr>
      <vt:lpstr>Slide 9</vt:lpstr>
      <vt:lpstr>OCJENJIVANJE - pismeno</vt:lpstr>
      <vt:lpstr>OCJENJIVANJE - usmeno</vt:lpstr>
      <vt:lpstr>OCJENJIVANJE - usmeno</vt:lpstr>
      <vt:lpstr>Děkuji za pozornost </vt:lpstr>
    </vt:vector>
  </TitlesOfParts>
  <Company>MZOŠ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OS Dolany</dc:creator>
  <cp:lastModifiedBy>Tanja</cp:lastModifiedBy>
  <cp:revision>16</cp:revision>
  <dcterms:created xsi:type="dcterms:W3CDTF">2012-11-27T07:58:12Z</dcterms:created>
  <dcterms:modified xsi:type="dcterms:W3CDTF">2013-08-31T18:15:28Z</dcterms:modified>
</cp:coreProperties>
</file>