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269" r:id="rId3"/>
    <p:sldId id="256" r:id="rId4"/>
    <p:sldId id="257" r:id="rId5"/>
    <p:sldId id="259" r:id="rId6"/>
    <p:sldId id="260" r:id="rId7"/>
    <p:sldId id="261" r:id="rId8"/>
    <p:sldId id="262" r:id="rId9"/>
    <p:sldId id="263" r:id="rId10"/>
    <p:sldId id="264" r:id="rId11"/>
    <p:sldId id="265" r:id="rId12"/>
    <p:sldId id="267" r:id="rId13"/>
    <p:sldId id="26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776" autoAdjust="0"/>
  </p:normalViewPr>
  <p:slideViewPr>
    <p:cSldViewPr>
      <p:cViewPr varScale="1">
        <p:scale>
          <a:sx n="59" d="100"/>
          <a:sy n="59" d="100"/>
        </p:scale>
        <p:origin x="-816"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4144848-FFA0-4C72-AE1F-6904CA65E5C2}" type="datetimeFigureOut">
              <a:rPr lang="en-US"/>
              <a:pPr>
                <a:defRPr/>
              </a:pPr>
              <a:t>8/31/2013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3932C42-E455-488E-B979-A9A5FB002B6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fdslive.oup.com/www.oup.com/elt/parents/oxfordparents/docs/op_picture_card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lnSpc>
                <a:spcPct val="80000"/>
              </a:lnSpc>
              <a:spcBef>
                <a:spcPts val="0"/>
              </a:spcBef>
              <a:spcAft>
                <a:spcPts val="0"/>
              </a:spcAft>
              <a:defRPr/>
            </a:pPr>
            <a:r>
              <a:rPr lang="en-US" b="1" dirty="0" smtClean="0"/>
              <a:t>Pairs</a:t>
            </a:r>
            <a:r>
              <a:rPr lang="hr-HR" b="1" dirty="0" smtClean="0"/>
              <a:t> – PAROVI – slika-slika, ili slika-riječ (2. pol)</a:t>
            </a:r>
            <a:endParaRPr lang="en-US" b="1" dirty="0" smtClean="0"/>
          </a:p>
          <a:p>
            <a:pPr eaLnBrk="1" fontAlgn="auto" hangingPunct="1">
              <a:lnSpc>
                <a:spcPct val="80000"/>
              </a:lnSpc>
              <a:spcBef>
                <a:spcPts val="0"/>
              </a:spcBef>
              <a:spcAft>
                <a:spcPts val="0"/>
              </a:spcAft>
              <a:defRPr/>
            </a:pPr>
            <a:r>
              <a:rPr lang="en-US" dirty="0" smtClean="0"/>
              <a:t>Use cards with two of every picture or with words and matching pictures.</a:t>
            </a:r>
            <a:br>
              <a:rPr lang="en-US" dirty="0" smtClean="0"/>
            </a:br>
            <a:r>
              <a:rPr lang="en-US" dirty="0" smtClean="0"/>
              <a:t>Play until the cards have all gone. The winner is the one with the most cards at the end. You can print </a:t>
            </a:r>
            <a:r>
              <a:rPr lang="en-US" dirty="0" smtClean="0">
                <a:hlinkClick r:id="rId3" tooltip="print these pictures"/>
              </a:rPr>
              <a:t>these pictures</a:t>
            </a:r>
            <a:r>
              <a:rPr lang="en-US" dirty="0" smtClean="0"/>
              <a:t> (PDF, 3MB).</a:t>
            </a:r>
            <a:endParaRPr lang="en-US" b="1" dirty="0" smtClean="0"/>
          </a:p>
          <a:p>
            <a:pPr eaLnBrk="1" fontAlgn="auto" hangingPunct="1">
              <a:lnSpc>
                <a:spcPct val="80000"/>
              </a:lnSpc>
              <a:spcBef>
                <a:spcPts val="0"/>
              </a:spcBef>
              <a:spcAft>
                <a:spcPts val="0"/>
              </a:spcAft>
              <a:defRPr/>
            </a:pPr>
            <a:r>
              <a:rPr lang="en-US" b="1" dirty="0" smtClean="0"/>
              <a:t>Order the words</a:t>
            </a:r>
          </a:p>
          <a:p>
            <a:pPr eaLnBrk="1" fontAlgn="auto" hangingPunct="1">
              <a:lnSpc>
                <a:spcPct val="80000"/>
              </a:lnSpc>
              <a:spcBef>
                <a:spcPts val="0"/>
              </a:spcBef>
              <a:spcAft>
                <a:spcPts val="0"/>
              </a:spcAft>
              <a:defRPr/>
            </a:pPr>
            <a:r>
              <a:rPr lang="en-US" dirty="0" smtClean="0"/>
              <a:t>Have a set of picture cards each. Shuffle your cards and read them out in order. The other person listens and puts their cards in the same order. Then compare your cards to see if they match.</a:t>
            </a:r>
            <a:endParaRPr lang="en-US" b="1" dirty="0" smtClean="0"/>
          </a:p>
          <a:p>
            <a:pPr eaLnBrk="1" fontAlgn="auto" hangingPunct="1">
              <a:lnSpc>
                <a:spcPct val="80000"/>
              </a:lnSpc>
              <a:spcBef>
                <a:spcPts val="0"/>
              </a:spcBef>
              <a:spcAft>
                <a:spcPts val="0"/>
              </a:spcAft>
              <a:defRPr/>
            </a:pPr>
            <a:r>
              <a:rPr lang="en-US" b="1" dirty="0" smtClean="0"/>
              <a:t>Group the words</a:t>
            </a:r>
          </a:p>
          <a:p>
            <a:pPr eaLnBrk="1" fontAlgn="auto" hangingPunct="1">
              <a:lnSpc>
                <a:spcPct val="80000"/>
              </a:lnSpc>
              <a:spcBef>
                <a:spcPts val="0"/>
              </a:spcBef>
              <a:spcAft>
                <a:spcPts val="0"/>
              </a:spcAft>
              <a:defRPr/>
            </a:pPr>
            <a:r>
              <a:rPr lang="en-US" dirty="0" smtClean="0"/>
              <a:t>Make word cards with lots of different words that your child knows in English. The words must be from a few different vocabulary sets. Tell your child to put the words into two or three groups. They can group them in any way they like. Ask your child to list the things in each group and explain what this group is called – they may need to use their own language to explain. For example: </a:t>
            </a:r>
            <a:br>
              <a:rPr lang="en-US" dirty="0" smtClean="0"/>
            </a:br>
            <a:r>
              <a:rPr lang="en-US" i="1" dirty="0" smtClean="0"/>
              <a:t>snow, Monday, zebra, crocodile, rain, Tuesday, monkey</a:t>
            </a:r>
            <a:r>
              <a:rPr lang="en-US" dirty="0" smtClean="0"/>
              <a:t/>
            </a:r>
            <a:br>
              <a:rPr lang="en-US" dirty="0" smtClean="0"/>
            </a:br>
            <a:r>
              <a:rPr lang="en-US" dirty="0" smtClean="0"/>
              <a:t>Animals: </a:t>
            </a:r>
            <a:r>
              <a:rPr lang="en-US" i="1" dirty="0" smtClean="0"/>
              <a:t>zebra, crocodile, monkey</a:t>
            </a:r>
            <a:r>
              <a:rPr lang="en-US" dirty="0" smtClean="0"/>
              <a:t/>
            </a:r>
            <a:br>
              <a:rPr lang="en-US" dirty="0" smtClean="0"/>
            </a:br>
            <a:r>
              <a:rPr lang="en-US" dirty="0" smtClean="0"/>
              <a:t>Weather: </a:t>
            </a:r>
            <a:r>
              <a:rPr lang="en-US" i="1" dirty="0" smtClean="0"/>
              <a:t>snow, rain</a:t>
            </a:r>
            <a:r>
              <a:rPr lang="en-US" dirty="0" smtClean="0"/>
              <a:t/>
            </a:r>
            <a:br>
              <a:rPr lang="en-US" dirty="0" smtClean="0"/>
            </a:br>
            <a:r>
              <a:rPr lang="en-US" dirty="0" smtClean="0"/>
              <a:t>Days: </a:t>
            </a:r>
            <a:r>
              <a:rPr lang="en-US" i="1" dirty="0" smtClean="0"/>
              <a:t>Monday, Tuesday</a:t>
            </a:r>
            <a:endParaRPr lang="en-US" b="1" dirty="0" smtClean="0"/>
          </a:p>
          <a:p>
            <a:pPr eaLnBrk="1" fontAlgn="auto" hangingPunct="1">
              <a:lnSpc>
                <a:spcPct val="80000"/>
              </a:lnSpc>
              <a:spcBef>
                <a:spcPts val="0"/>
              </a:spcBef>
              <a:spcAft>
                <a:spcPts val="0"/>
              </a:spcAft>
              <a:defRPr/>
            </a:pPr>
            <a:r>
              <a:rPr lang="en-US" b="1" dirty="0" smtClean="0"/>
              <a:t>Odd one out</a:t>
            </a:r>
          </a:p>
          <a:p>
            <a:pPr eaLnBrk="1" fontAlgn="auto" hangingPunct="1">
              <a:lnSpc>
                <a:spcPct val="80000"/>
              </a:lnSpc>
              <a:spcBef>
                <a:spcPts val="0"/>
              </a:spcBef>
              <a:spcAft>
                <a:spcPts val="0"/>
              </a:spcAft>
              <a:defRPr/>
            </a:pPr>
            <a:r>
              <a:rPr lang="en-US" dirty="0" smtClean="0"/>
              <a:t>Say four words where three are part of the group but one is not, e.g. </a:t>
            </a:r>
            <a:r>
              <a:rPr lang="en-US" i="1" dirty="0" smtClean="0"/>
              <a:t>dog, cat, table, rabbit</a:t>
            </a:r>
            <a:r>
              <a:rPr lang="en-US" dirty="0" smtClean="0"/>
              <a:t>. Ask your child to say which word is the odd one out (</a:t>
            </a:r>
            <a:r>
              <a:rPr lang="en-US" i="1" dirty="0" smtClean="0"/>
              <a:t>table</a:t>
            </a:r>
            <a:r>
              <a:rPr lang="en-US" dirty="0" smtClean="0"/>
              <a:t>). Make the odd one out more difficult, e.g. four-legged animals and a two-legged animal; odd numbers and an even number; words that start with 'b' and a word that starts with 'c'.</a:t>
            </a:r>
            <a:endParaRPr lang="en-US" b="1" dirty="0" smtClean="0"/>
          </a:p>
          <a:p>
            <a:pPr eaLnBrk="1" fontAlgn="auto" hangingPunct="1">
              <a:lnSpc>
                <a:spcPct val="80000"/>
              </a:lnSpc>
              <a:spcBef>
                <a:spcPts val="0"/>
              </a:spcBef>
              <a:spcAft>
                <a:spcPts val="0"/>
              </a:spcAft>
              <a:defRPr/>
            </a:pPr>
            <a:r>
              <a:rPr lang="en-US" b="1" dirty="0" smtClean="0"/>
              <a:t>Draw monsters</a:t>
            </a:r>
          </a:p>
          <a:p>
            <a:pPr eaLnBrk="1" fontAlgn="auto" hangingPunct="1">
              <a:lnSpc>
                <a:spcPct val="80000"/>
              </a:lnSpc>
              <a:spcBef>
                <a:spcPts val="0"/>
              </a:spcBef>
              <a:spcAft>
                <a:spcPts val="0"/>
              </a:spcAft>
              <a:defRPr/>
            </a:pPr>
            <a:r>
              <a:rPr lang="en-US" dirty="0" smtClean="0"/>
              <a:t>Take it in turns to describe a monster. Both of you draw the monster in secret. When you have finished, compare pictures. For example:</a:t>
            </a:r>
            <a:br>
              <a:rPr lang="en-US" dirty="0" smtClean="0"/>
            </a:br>
            <a:r>
              <a:rPr lang="en-US" i="1" dirty="0" smtClean="0"/>
              <a:t>My monster has a big head and long hair. He has three green eyes and a small blue nose. He has a very big mouth with two teeth. He has a small pink body. He has six green arms and one red leg.</a:t>
            </a:r>
            <a:endParaRPr lang="en-US" b="1" dirty="0" smtClean="0"/>
          </a:p>
          <a:p>
            <a:pPr eaLnBrk="1" fontAlgn="auto" hangingPunct="1">
              <a:lnSpc>
                <a:spcPct val="80000"/>
              </a:lnSpc>
              <a:spcBef>
                <a:spcPts val="0"/>
              </a:spcBef>
              <a:spcAft>
                <a:spcPts val="0"/>
              </a:spcAft>
              <a:defRPr/>
            </a:pPr>
            <a:r>
              <a:rPr lang="en-US" b="1" dirty="0" smtClean="0"/>
              <a:t>Kim's game</a:t>
            </a:r>
          </a:p>
          <a:p>
            <a:pPr eaLnBrk="1" fontAlgn="auto" hangingPunct="1">
              <a:lnSpc>
                <a:spcPct val="80000"/>
              </a:lnSpc>
              <a:spcBef>
                <a:spcPts val="0"/>
              </a:spcBef>
              <a:spcAft>
                <a:spcPts val="0"/>
              </a:spcAft>
              <a:defRPr/>
            </a:pPr>
            <a:r>
              <a:rPr lang="en-US" dirty="0" smtClean="0"/>
              <a:t>Use toy animals. Put eight or more (more is harder) different animals on a tray and check your child knows the words. Let your child look for 10 seconds then tell them to close their eyes. Take away one animal. Tell your child to look and say which animal has gone. You can use other vocabulary groups from your child's course book, e.g. food, clothes, toys.</a:t>
            </a:r>
          </a:p>
          <a:p>
            <a:pPr eaLnBrk="1" fontAlgn="auto" hangingPunct="1">
              <a:spcBef>
                <a:spcPts val="0"/>
              </a:spcBef>
              <a:spcAft>
                <a:spcPts val="0"/>
              </a:spcAft>
              <a:defRPr/>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CFB6A4-3625-46C3-BE46-EBED1E1CA30A}"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24314B-9225-42BE-BF30-0E869BAE53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70419E-8848-4D41-B39B-155C482A303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5E6D2C-EF1F-40BB-BCB1-417D09E63D2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32A494-C4F7-4539-AB6A-C65C48C502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F4CCC2-1347-48ED-BCD4-0D0A552BED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C6DDE4-FEB2-4BC6-BFC0-F9E796540B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9762D3-A2DC-4DBF-9094-25B245D42CD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F250AB-0A8F-4E11-B309-006493C6CF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66FDF7-764E-49E3-8D9D-EEACD25DD7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20A8D6-26EE-44F6-95A7-186A1B1229D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447D54-306A-4710-B5B5-757ABD4E85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Kliknite da biste uredili stil naslova matrice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Kliknite da biste uredili stilove teksta matrice</a:t>
            </a:r>
          </a:p>
          <a:p>
            <a:pPr lvl="1"/>
            <a:r>
              <a:rPr lang="en-US" smtClean="0"/>
              <a:t>Druga razina</a:t>
            </a:r>
          </a:p>
          <a:p>
            <a:pPr lvl="2"/>
            <a:r>
              <a:rPr lang="en-US" smtClean="0"/>
              <a:t>Treća razina</a:t>
            </a:r>
          </a:p>
          <a:p>
            <a:pPr lvl="3"/>
            <a:r>
              <a:rPr lang="en-US" smtClean="0"/>
              <a:t>Četvrta razina</a:t>
            </a:r>
          </a:p>
          <a:p>
            <a:pPr lvl="4"/>
            <a:r>
              <a:rPr lang="en-US" smtClean="0"/>
              <a:t>Peta razina</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91AA720-7C60-4368-A533-70546F4AC1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elt.oup.com/student/happyhousenoflash/gamesflash?cc=hr&amp;selLanguage=en" TargetMode="External"/><Relationship Id="rId7" Type="http://schemas.openxmlformats.org/officeDocument/2006/relationships/hyperlink" Target="http://elt.oup.com/student/happyhouse/ecards/?mode=choose&amp;cc=hr&amp;selLanguage=en"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6.jpeg"/><Relationship Id="rId5" Type="http://schemas.openxmlformats.org/officeDocument/2006/relationships/hyperlink" Target="http://elt.oup.com/student/happyhousenoflash/storiesflash?cc=hr&amp;selLanguage=en" TargetMode="Externa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hyperlink" Target="http://elt.oup.com/student/happyhouse/calendars/?mode=create&amp;cc=hr&amp;selLanguage=e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elt.oup.com/student/happyhousenoflash/?cc=hr&amp;selLanguage=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elt.oup.com/student/happyhouse/calendars/?mode=create&amp;cc=hr&amp;selLanguage=en" TargetMode="External"/><Relationship Id="rId13" Type="http://schemas.openxmlformats.org/officeDocument/2006/relationships/hyperlink" Target="http://elt.oup.com/?cc=hr&amp;selLanguage=en" TargetMode="External"/><Relationship Id="rId18" Type="http://schemas.openxmlformats.org/officeDocument/2006/relationships/image" Target="../media/image4.jpeg"/><Relationship Id="rId3" Type="http://schemas.openxmlformats.org/officeDocument/2006/relationships/hyperlink" Target="file:///C:\Documents%20and%20Settings\OS%20Dolany\My%20Documents\TANJA\School\1r%20New%20Happy%20house\button1','','\elt\students\images\hsrodney_r_o.jpg" TargetMode="External"/><Relationship Id="rId21" Type="http://schemas.openxmlformats.org/officeDocument/2006/relationships/image" Target="../media/image8.png"/><Relationship Id="rId7" Type="http://schemas.openxmlformats.org/officeDocument/2006/relationships/hyperlink" Target="file:///C:\Documents%20and%20Settings\OS%20Dolany\My%20Documents\TANJA\School\1r%20New%20Happy%20house\button3','','\elt\students\images\hsspike_r_o.jpg" TargetMode="External"/><Relationship Id="rId12" Type="http://schemas.openxmlformats.org/officeDocument/2006/relationships/hyperlink" Target="file:///C:\Documents%20and%20Settings\OS%20Dolany\My%20Documents\TANJA\School\1r%20New%20Happy%20house\',%20'http:\elt.oup.com\student\happyhousenoflash\',%20'Happy%20House%20No%20Flash" TargetMode="External"/><Relationship Id="rId17" Type="http://schemas.openxmlformats.org/officeDocument/2006/relationships/image" Target="../media/image3.jpeg"/><Relationship Id="rId2" Type="http://schemas.openxmlformats.org/officeDocument/2006/relationships/hyperlink" Target="http://elt.oup.com/student/happyhousenoflash/gamesflash?cc=hr&amp;selLanguage=en" TargetMode="External"/><Relationship Id="rId16" Type="http://schemas.openxmlformats.org/officeDocument/2006/relationships/image" Target="../media/image2.jpeg"/><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hyperlink" Target="http://elt.oup.com/student/happyhouse/ecards/?mode=choose&amp;cc=hr&amp;selLanguage=en" TargetMode="External"/><Relationship Id="rId11" Type="http://schemas.openxmlformats.org/officeDocument/2006/relationships/hyperlink" Target="http://www.addthis.com/bookmark.php?v=20&amp;cc=hr&amp;selLanguage=en" TargetMode="External"/><Relationship Id="rId5" Type="http://schemas.openxmlformats.org/officeDocument/2006/relationships/hyperlink" Target="file:///C:\Documents%20and%20Settings\OS%20Dolany\My%20Documents\TANJA\School\1r%20New%20Happy%20house\button2','','\elt\students\images\hstina_r_o.jpg" TargetMode="External"/><Relationship Id="rId15" Type="http://schemas.openxmlformats.org/officeDocument/2006/relationships/image" Target="../media/image1.jpeg"/><Relationship Id="rId10" Type="http://schemas.openxmlformats.org/officeDocument/2006/relationships/hyperlink" Target="http://elt.oup.com/student/happyhouse/acknowledgements?cc=hr&amp;selLanguage=en" TargetMode="External"/><Relationship Id="rId19" Type="http://schemas.openxmlformats.org/officeDocument/2006/relationships/image" Target="../media/image5.jpeg"/><Relationship Id="rId4" Type="http://schemas.openxmlformats.org/officeDocument/2006/relationships/hyperlink" Target="http://elt.oup.com/student/happyhousenoflash/storiesflash?cc=hr&amp;selLanguage=en" TargetMode="External"/><Relationship Id="rId9" Type="http://schemas.openxmlformats.org/officeDocument/2006/relationships/hyperlink" Target="file:///C:\Documents%20and%20Settings\OS%20Dolany\My%20Documents\TANJA\School\1r%20New%20Happy%20house\button4','','\elt\students\images\hsruby_r_o.jpg" TargetMode="External"/><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hyperlink" Target="http://elt.oup.com/student/happyhouse/games/rodney1.2b?cc=hr&amp;selLanguage=en" TargetMode="External"/><Relationship Id="rId13" Type="http://schemas.openxmlformats.org/officeDocument/2006/relationships/hyperlink" Target="http://elt.oup.com/student/happyhouse/games/rodney1.3?cc=hr&amp;selLanguage=en" TargetMode="External"/><Relationship Id="rId18" Type="http://schemas.openxmlformats.org/officeDocument/2006/relationships/hyperlink" Target="http://elt.oup.com/student/happyhouse/games/rodney2.4b?cc=hr&amp;selLanguage=en" TargetMode="External"/><Relationship Id="rId26" Type="http://schemas.openxmlformats.org/officeDocument/2006/relationships/hyperlink" Target="http://elt.oup.com/student/happyhouse/games/rodney2.6b?cc=hr&amp;selLanguage=en" TargetMode="External"/><Relationship Id="rId3" Type="http://schemas.openxmlformats.org/officeDocument/2006/relationships/hyperlink" Target="http://elt.oup.com/student/happyhouse/?cc=hr&amp;selLanguage=en" TargetMode="External"/><Relationship Id="rId21" Type="http://schemas.openxmlformats.org/officeDocument/2006/relationships/hyperlink" Target="http://elt.oup.com/student/happyhouse/games/rodney1.5?cc=hr&amp;selLanguage=en" TargetMode="External"/><Relationship Id="rId7" Type="http://schemas.openxmlformats.org/officeDocument/2006/relationships/hyperlink" Target="http://elt.oup.com/student/happyhouse/games/rodney2.1?cc=hr&amp;selLanguage=en" TargetMode="External"/><Relationship Id="rId12" Type="http://schemas.openxmlformats.org/officeDocument/2006/relationships/hyperlink" Target="http://elt.oup.com/student/happyhouse/games/rodney1.3b?cc=hr&amp;selLanguage=en" TargetMode="External"/><Relationship Id="rId17" Type="http://schemas.openxmlformats.org/officeDocument/2006/relationships/hyperlink" Target="http://elt.oup.com/student/happyhouse/games/rodney1.4?cc=hr&amp;selLanguage=en" TargetMode="External"/><Relationship Id="rId25" Type="http://schemas.openxmlformats.org/officeDocument/2006/relationships/hyperlink" Target="http://elt.oup.com/student/happyhouse/games/rodney1.6?cc=hr&amp;selLanguage=en" TargetMode="External"/><Relationship Id="rId2" Type="http://schemas.openxmlformats.org/officeDocument/2006/relationships/hyperlink" Target="http://elt.oup.com/?cc=hr&amp;selLanguage=en" TargetMode="External"/><Relationship Id="rId16" Type="http://schemas.openxmlformats.org/officeDocument/2006/relationships/hyperlink" Target="http://elt.oup.com/student/happyhouse/games/rodney1.4b?cc=hr&amp;selLanguage=en" TargetMode="External"/><Relationship Id="rId20" Type="http://schemas.openxmlformats.org/officeDocument/2006/relationships/hyperlink" Target="http://elt.oup.com/student/happyhouse/games/rodney1.5b?cc=hr&amp;selLanguage=en" TargetMode="External"/><Relationship Id="rId29" Type="http://schemas.openxmlformats.org/officeDocument/2006/relationships/hyperlink" Target="http://elt.oup.com/student/happyhouse/games/rodney1.7?cc=hr&amp;selLanguage=en" TargetMode="External"/><Relationship Id="rId1" Type="http://schemas.openxmlformats.org/officeDocument/2006/relationships/slideLayout" Target="../slideLayouts/slideLayout7.xml"/><Relationship Id="rId6" Type="http://schemas.openxmlformats.org/officeDocument/2006/relationships/hyperlink" Target="http://elt.oup.com/student/happyhouse/games/rodney2.1b?cc=hr&amp;selLanguage=en" TargetMode="External"/><Relationship Id="rId11" Type="http://schemas.openxmlformats.org/officeDocument/2006/relationships/hyperlink" Target="http://elt.oup.com/student/happyhouse/games/rodney2.2?cc=hr&amp;selLanguage=en" TargetMode="External"/><Relationship Id="rId24" Type="http://schemas.openxmlformats.org/officeDocument/2006/relationships/hyperlink" Target="http://elt.oup.com/student/happyhouse/games/rodney1.6b?cc=hr&amp;selLanguage=en" TargetMode="External"/><Relationship Id="rId32" Type="http://schemas.openxmlformats.org/officeDocument/2006/relationships/image" Target="../media/image10.jpeg"/><Relationship Id="rId5" Type="http://schemas.openxmlformats.org/officeDocument/2006/relationships/hyperlink" Target="http://elt.oup.com/student/happyhouse/games/rodney1.1?cc=hr&amp;selLanguage=en" TargetMode="External"/><Relationship Id="rId15" Type="http://schemas.openxmlformats.org/officeDocument/2006/relationships/hyperlink" Target="http://elt.oup.com/student/happyhouse/games/rodney2.3?cc=hr&amp;selLanguage=en" TargetMode="External"/><Relationship Id="rId23" Type="http://schemas.openxmlformats.org/officeDocument/2006/relationships/hyperlink" Target="http://elt.oup.com/student/happyhouse/games/rodney2.5?cc=hr&amp;selLanguage=en" TargetMode="External"/><Relationship Id="rId28" Type="http://schemas.openxmlformats.org/officeDocument/2006/relationships/hyperlink" Target="http://elt.oup.com/student/happyhouse/games/rodney1.7b?cc=hr&amp;selLanguage=en" TargetMode="External"/><Relationship Id="rId10" Type="http://schemas.openxmlformats.org/officeDocument/2006/relationships/hyperlink" Target="http://elt.oup.com/student/happyhouse/games/rodney2.2b?cc=hr&amp;selLanguage=en" TargetMode="External"/><Relationship Id="rId19" Type="http://schemas.openxmlformats.org/officeDocument/2006/relationships/hyperlink" Target="http://elt.oup.com/student/happyhouse/games/rodney2.4?cc=hr&amp;selLanguage=en" TargetMode="External"/><Relationship Id="rId31" Type="http://schemas.openxmlformats.org/officeDocument/2006/relationships/image" Target="../media/image9.png"/><Relationship Id="rId4" Type="http://schemas.openxmlformats.org/officeDocument/2006/relationships/hyperlink" Target="http://elt.oup.com/student/happyhouse/games/rodney1.1b?cc=hr&amp;selLanguage=en" TargetMode="External"/><Relationship Id="rId9" Type="http://schemas.openxmlformats.org/officeDocument/2006/relationships/hyperlink" Target="http://elt.oup.com/student/happyhouse/games/rodney1.2?cc=hr&amp;selLanguage=en" TargetMode="External"/><Relationship Id="rId14" Type="http://schemas.openxmlformats.org/officeDocument/2006/relationships/hyperlink" Target="http://elt.oup.com/student/happyhouse/games/rodney2.3b?cc=hr&amp;selLanguage=en" TargetMode="External"/><Relationship Id="rId22" Type="http://schemas.openxmlformats.org/officeDocument/2006/relationships/hyperlink" Target="http://elt.oup.com/student/happyhouse/games/rodney2.5b?cc=hr&amp;selLanguage=en" TargetMode="External"/><Relationship Id="rId27" Type="http://schemas.openxmlformats.org/officeDocument/2006/relationships/hyperlink" Target="http://elt.oup.com/student/happyhouse/games/rodney2.6?cc=hr&amp;selLanguage=en" TargetMode="External"/><Relationship Id="rId30"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p:cNvSpPr txBox="1">
            <a:spLocks/>
          </p:cNvSpPr>
          <p:nvPr/>
        </p:nvSpPr>
        <p:spPr bwMode="auto">
          <a:xfrm>
            <a:off x="1357313" y="4000500"/>
            <a:ext cx="6400800" cy="1752600"/>
          </a:xfrm>
          <a:prstGeom prst="rect">
            <a:avLst/>
          </a:prstGeom>
          <a:noFill/>
          <a:ln w="9525">
            <a:noFill/>
            <a:miter lim="800000"/>
            <a:headEnd/>
            <a:tailEnd/>
          </a:ln>
        </p:spPr>
        <p:txBody>
          <a:bodyPr/>
          <a:lstStyle/>
          <a:p>
            <a:pPr algn="ctr" eaLnBrk="0" hangingPunct="0">
              <a:spcBef>
                <a:spcPct val="20000"/>
              </a:spcBef>
              <a:defRPr/>
            </a:pPr>
            <a:r>
              <a:rPr lang="hr-HR" sz="3600" kern="0" dirty="0">
                <a:latin typeface="+mn-lt"/>
              </a:rPr>
              <a:t>JAK SE UČIT ANGLICKÝ </a:t>
            </a:r>
            <a:r>
              <a:rPr lang="hr-HR" sz="3600" kern="0" dirty="0" smtClean="0">
                <a:latin typeface="+mn-lt"/>
              </a:rPr>
              <a:t>JAZYK</a:t>
            </a:r>
          </a:p>
          <a:p>
            <a:pPr algn="r" eaLnBrk="0" hangingPunct="0">
              <a:spcBef>
                <a:spcPct val="20000"/>
              </a:spcBef>
              <a:defRPr/>
            </a:pPr>
            <a:r>
              <a:rPr lang="hr-HR" sz="3600"/>
              <a:t>-pokyny k práci</a:t>
            </a:r>
          </a:p>
          <a:p>
            <a:pPr algn="ctr" eaLnBrk="0" hangingPunct="0">
              <a:spcBef>
                <a:spcPct val="20000"/>
              </a:spcBef>
              <a:defRPr/>
            </a:pPr>
            <a:endParaRPr lang="hr-HR" sz="3600" kern="0" dirty="0">
              <a:latin typeface="+mn-lt"/>
            </a:endParaRPr>
          </a:p>
          <a:p>
            <a:pPr algn="r" eaLnBrk="0" hangingPunct="0">
              <a:spcBef>
                <a:spcPct val="20000"/>
              </a:spcBef>
              <a:defRPr/>
            </a:pPr>
            <a:endParaRPr lang="hr-HR" sz="2000" kern="0" dirty="0">
              <a:latin typeface="+mn-lt"/>
            </a:endParaRPr>
          </a:p>
          <a:p>
            <a:pPr algn="r" eaLnBrk="0" hangingPunct="0">
              <a:spcBef>
                <a:spcPct val="20000"/>
              </a:spcBef>
              <a:defRPr/>
            </a:pPr>
            <a:endParaRPr lang="hr-HR" sz="2000" kern="0" dirty="0">
              <a:latin typeface="+mn-lt"/>
            </a:endParaRPr>
          </a:p>
          <a:p>
            <a:pPr algn="r" eaLnBrk="0" hangingPunct="0">
              <a:spcBef>
                <a:spcPct val="20000"/>
              </a:spcBef>
              <a:defRPr/>
            </a:pPr>
            <a:r>
              <a:rPr lang="hr-HR" sz="2000" kern="0" dirty="0">
                <a:latin typeface="+mn-lt"/>
              </a:rPr>
              <a:t>Tanja Koči Valdgoni</a:t>
            </a:r>
            <a:endParaRPr lang="en-US" sz="2000" kern="0" dirty="0">
              <a:latin typeface="+mn-lt"/>
            </a:endParaRPr>
          </a:p>
        </p:txBody>
      </p:sp>
      <p:pic>
        <p:nvPicPr>
          <p:cNvPr id="2051" name="Picture 7" descr="hhhomeban"/>
          <p:cNvPicPr>
            <a:picLocks noChangeAspect="1" noChangeArrowheads="1"/>
          </p:cNvPicPr>
          <p:nvPr/>
        </p:nvPicPr>
        <p:blipFill>
          <a:blip r:embed="rId2"/>
          <a:srcRect/>
          <a:stretch>
            <a:fillRect/>
          </a:stretch>
        </p:blipFill>
        <p:spPr bwMode="auto">
          <a:xfrm>
            <a:off x="250825" y="2643188"/>
            <a:ext cx="8893175" cy="1071562"/>
          </a:xfrm>
          <a:prstGeom prst="rect">
            <a:avLst/>
          </a:prstGeom>
          <a:noFill/>
          <a:ln w="9525">
            <a:noFill/>
            <a:miter lim="800000"/>
            <a:headEnd/>
            <a:tailEnd/>
          </a:ln>
        </p:spPr>
      </p:pic>
      <p:pic>
        <p:nvPicPr>
          <p:cNvPr id="2052" name="Picture 9" descr="rodney">
            <a:hlinkClick r:id="rId3"/>
          </p:cNvPr>
          <p:cNvPicPr>
            <a:picLocks noChangeAspect="1" noChangeArrowheads="1"/>
          </p:cNvPicPr>
          <p:nvPr/>
        </p:nvPicPr>
        <p:blipFill>
          <a:blip r:embed="rId4"/>
          <a:srcRect/>
          <a:stretch>
            <a:fillRect/>
          </a:stretch>
        </p:blipFill>
        <p:spPr bwMode="auto">
          <a:xfrm>
            <a:off x="500063" y="357188"/>
            <a:ext cx="1323975" cy="1114425"/>
          </a:xfrm>
          <a:prstGeom prst="rect">
            <a:avLst/>
          </a:prstGeom>
          <a:noFill/>
          <a:ln w="9525">
            <a:noFill/>
            <a:miter lim="800000"/>
            <a:headEnd/>
            <a:tailEnd/>
          </a:ln>
        </p:spPr>
      </p:pic>
      <p:pic>
        <p:nvPicPr>
          <p:cNvPr id="2053" name="Picture 11" descr="tina">
            <a:hlinkClick r:id="rId5"/>
          </p:cNvPr>
          <p:cNvPicPr>
            <a:picLocks noChangeAspect="1" noChangeArrowheads="1"/>
          </p:cNvPicPr>
          <p:nvPr/>
        </p:nvPicPr>
        <p:blipFill>
          <a:blip r:embed="rId6"/>
          <a:srcRect/>
          <a:stretch>
            <a:fillRect/>
          </a:stretch>
        </p:blipFill>
        <p:spPr bwMode="auto">
          <a:xfrm>
            <a:off x="7753350" y="428625"/>
            <a:ext cx="1390650" cy="1114425"/>
          </a:xfrm>
          <a:prstGeom prst="rect">
            <a:avLst/>
          </a:prstGeom>
          <a:noFill/>
          <a:ln w="9525">
            <a:noFill/>
            <a:miter lim="800000"/>
            <a:headEnd/>
            <a:tailEnd/>
          </a:ln>
        </p:spPr>
      </p:pic>
      <p:pic>
        <p:nvPicPr>
          <p:cNvPr id="2054" name="Picture 13" descr="spike">
            <a:hlinkClick r:id="rId7"/>
          </p:cNvPr>
          <p:cNvPicPr>
            <a:picLocks noChangeAspect="1" noChangeArrowheads="1"/>
          </p:cNvPicPr>
          <p:nvPr/>
        </p:nvPicPr>
        <p:blipFill>
          <a:blip r:embed="rId8"/>
          <a:srcRect/>
          <a:stretch>
            <a:fillRect/>
          </a:stretch>
        </p:blipFill>
        <p:spPr bwMode="auto">
          <a:xfrm>
            <a:off x="2357438" y="428625"/>
            <a:ext cx="2260600" cy="1798638"/>
          </a:xfrm>
          <a:prstGeom prst="rect">
            <a:avLst/>
          </a:prstGeom>
          <a:noFill/>
          <a:ln w="9525">
            <a:noFill/>
            <a:miter lim="800000"/>
            <a:headEnd/>
            <a:tailEnd/>
          </a:ln>
        </p:spPr>
      </p:pic>
      <p:pic>
        <p:nvPicPr>
          <p:cNvPr id="2055" name="Picture 15" descr="ruby">
            <a:hlinkClick r:id="rId9"/>
          </p:cNvPr>
          <p:cNvPicPr>
            <a:picLocks noChangeAspect="1" noChangeArrowheads="1"/>
          </p:cNvPicPr>
          <p:nvPr/>
        </p:nvPicPr>
        <p:blipFill>
          <a:blip r:embed="rId10"/>
          <a:srcRect/>
          <a:stretch>
            <a:fillRect/>
          </a:stretch>
        </p:blipFill>
        <p:spPr bwMode="auto">
          <a:xfrm>
            <a:off x="4214813" y="500063"/>
            <a:ext cx="2214562" cy="1798637"/>
          </a:xfrm>
          <a:prstGeom prst="rect">
            <a:avLst/>
          </a:prstGeom>
          <a:noFill/>
          <a:ln w="9525">
            <a:noFill/>
            <a:miter lim="800000"/>
            <a:headEnd/>
            <a:tailEnd/>
          </a:ln>
        </p:spPr>
      </p:pic>
      <p:pic>
        <p:nvPicPr>
          <p:cNvPr id="2056" name="Picture 17" descr="hsotto"/>
          <p:cNvPicPr>
            <a:picLocks noChangeAspect="1" noChangeArrowheads="1"/>
          </p:cNvPicPr>
          <p:nvPr/>
        </p:nvPicPr>
        <p:blipFill>
          <a:blip r:embed="rId11"/>
          <a:srcRect/>
          <a:stretch>
            <a:fillRect/>
          </a:stretch>
        </p:blipFill>
        <p:spPr bwMode="auto">
          <a:xfrm>
            <a:off x="357188" y="4500563"/>
            <a:ext cx="2438400" cy="209708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01650" y="1073150"/>
            <a:ext cx="8031163" cy="5108575"/>
          </a:xfrm>
          <a:prstGeom prst="rect">
            <a:avLst/>
          </a:prstGeom>
          <a:noFill/>
          <a:ln w="9525">
            <a:noFill/>
            <a:miter lim="800000"/>
            <a:headEnd/>
            <a:tailEnd/>
          </a:ln>
        </p:spPr>
        <p:txBody>
          <a:bodyPr anchor="ctr">
            <a:spAutoFit/>
          </a:bodyPr>
          <a:lstStyle/>
          <a:p>
            <a:r>
              <a:rPr lang="hr-HR" b="1"/>
              <a:t>IGRE ZA DJECU KOJA NE VOLE DUGO SJEDITI</a:t>
            </a:r>
          </a:p>
          <a:p>
            <a:endParaRPr lang="hr-HR" b="1"/>
          </a:p>
          <a:p>
            <a:r>
              <a:rPr lang="en-US" sz="2000" b="1"/>
              <a:t>Run!</a:t>
            </a:r>
            <a:r>
              <a:rPr lang="hr-HR" sz="2000" b="1"/>
              <a:t>   TRČI!</a:t>
            </a:r>
          </a:p>
          <a:p>
            <a:r>
              <a:rPr lang="en-US"/>
              <a:t/>
            </a:r>
            <a:br>
              <a:rPr lang="en-US"/>
            </a:br>
            <a:r>
              <a:rPr lang="hr-HR"/>
              <a:t>Sličice rasporedite po sobi, vrtu tako da budu vidljive. </a:t>
            </a:r>
          </a:p>
          <a:p>
            <a:r>
              <a:rPr lang="hr-HR"/>
              <a:t>Dijete, ili bolje djeca, trče do sličice riječi koju vi kažete.</a:t>
            </a:r>
          </a:p>
          <a:p>
            <a:endParaRPr lang="hr-HR"/>
          </a:p>
          <a:p>
            <a:endParaRPr lang="en-US"/>
          </a:p>
          <a:p>
            <a:r>
              <a:rPr lang="hr-HR" b="1"/>
              <a:t>R</a:t>
            </a:r>
            <a:r>
              <a:rPr lang="en-US" b="1"/>
              <a:t>unning dictation</a:t>
            </a:r>
            <a:r>
              <a:rPr lang="hr-HR" b="1"/>
              <a:t> </a:t>
            </a:r>
            <a:endParaRPr lang="en-US" b="1"/>
          </a:p>
          <a:p>
            <a:r>
              <a:rPr lang="en-US"/>
              <a:t>Write a sentence on some paper and put it in a different room. You can choose one from your child's course book. Your child should go to the other room, read the sentence, come back to you, and remember the sentence to write it out. </a:t>
            </a:r>
          </a:p>
          <a:p>
            <a:r>
              <a:rPr lang="en-US"/>
              <a:t>They can go back to the sentence as many times as they like, but they must try not to make mistakes and must be as quick as they can. Time them, then give them another sentence to write – but quicker! You can write more than one sentence if your child finds this easy. You can have a time limit or limit how many times they can read your sentence.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type="title"/>
          </p:nvPr>
        </p:nvSpPr>
        <p:spPr/>
        <p:txBody>
          <a:bodyPr/>
          <a:lstStyle/>
          <a:p>
            <a:pPr eaLnBrk="1" hangingPunct="1"/>
            <a:r>
              <a:rPr lang="en-US" sz="4000" b="1" smtClean="0"/>
              <a:t>Děkuji za pozornost</a:t>
            </a:r>
            <a:br>
              <a:rPr lang="en-US" sz="4000" b="1" smtClean="0"/>
            </a:br>
            <a:endParaRPr lang="en-US" sz="4000" b="1" smtClean="0"/>
          </a:p>
        </p:txBody>
      </p:sp>
      <p:pic>
        <p:nvPicPr>
          <p:cNvPr id="12291" name="Picture 11" descr="Cover"/>
          <p:cNvPicPr>
            <a:picLocks noChangeAspect="1" noChangeArrowheads="1"/>
          </p:cNvPicPr>
          <p:nvPr/>
        </p:nvPicPr>
        <p:blipFill>
          <a:blip r:embed="rId2"/>
          <a:srcRect/>
          <a:stretch>
            <a:fillRect/>
          </a:stretch>
        </p:blipFill>
        <p:spPr bwMode="auto">
          <a:xfrm>
            <a:off x="539750" y="981075"/>
            <a:ext cx="3960813" cy="2911475"/>
          </a:xfrm>
          <a:prstGeom prst="rect">
            <a:avLst/>
          </a:prstGeom>
          <a:noFill/>
          <a:ln w="9525">
            <a:noFill/>
            <a:miter lim="800000"/>
            <a:headEnd/>
            <a:tailEnd/>
          </a:ln>
        </p:spPr>
      </p:pic>
      <p:pic>
        <p:nvPicPr>
          <p:cNvPr id="12292" name="Picture 13" descr="Document image"/>
          <p:cNvPicPr>
            <a:picLocks noChangeAspect="1" noChangeArrowheads="1"/>
          </p:cNvPicPr>
          <p:nvPr/>
        </p:nvPicPr>
        <p:blipFill>
          <a:blip r:embed="rId3"/>
          <a:srcRect/>
          <a:stretch>
            <a:fillRect/>
          </a:stretch>
        </p:blipFill>
        <p:spPr bwMode="auto">
          <a:xfrm>
            <a:off x="4859338" y="3357563"/>
            <a:ext cx="2371725" cy="2362200"/>
          </a:xfrm>
          <a:prstGeom prst="rect">
            <a:avLst/>
          </a:prstGeom>
          <a:noFill/>
          <a:ln w="9525">
            <a:noFill/>
            <a:miter lim="800000"/>
            <a:headEnd/>
            <a:tailEnd/>
          </a:ln>
        </p:spPr>
      </p:pic>
      <p:pic>
        <p:nvPicPr>
          <p:cNvPr id="12293" name="Picture 15" descr="Document image"/>
          <p:cNvPicPr>
            <a:picLocks noChangeAspect="1" noChangeArrowheads="1"/>
          </p:cNvPicPr>
          <p:nvPr/>
        </p:nvPicPr>
        <p:blipFill>
          <a:blip r:embed="rId4"/>
          <a:srcRect/>
          <a:stretch>
            <a:fillRect/>
          </a:stretch>
        </p:blipFill>
        <p:spPr bwMode="auto">
          <a:xfrm>
            <a:off x="6732588" y="1341438"/>
            <a:ext cx="2000250" cy="1914525"/>
          </a:xfrm>
          <a:prstGeom prst="rect">
            <a:avLst/>
          </a:prstGeom>
          <a:noFill/>
          <a:ln w="9525">
            <a:noFill/>
            <a:miter lim="800000"/>
            <a:headEnd/>
            <a:tailEnd/>
          </a:ln>
        </p:spPr>
      </p:pic>
      <p:pic>
        <p:nvPicPr>
          <p:cNvPr id="12294" name="Picture 17" descr="Document image"/>
          <p:cNvPicPr>
            <a:picLocks noChangeAspect="1" noChangeArrowheads="1"/>
          </p:cNvPicPr>
          <p:nvPr/>
        </p:nvPicPr>
        <p:blipFill>
          <a:blip r:embed="rId5"/>
          <a:srcRect/>
          <a:stretch>
            <a:fillRect/>
          </a:stretch>
        </p:blipFill>
        <p:spPr bwMode="auto">
          <a:xfrm>
            <a:off x="1116013" y="3933825"/>
            <a:ext cx="1990725" cy="1876425"/>
          </a:xfrm>
          <a:prstGeom prst="rect">
            <a:avLst/>
          </a:prstGeom>
          <a:noFill/>
          <a:ln w="9525">
            <a:noFill/>
            <a:miter lim="800000"/>
            <a:headEnd/>
            <a:tailEnd/>
          </a:ln>
        </p:spPr>
      </p:pic>
      <p:pic>
        <p:nvPicPr>
          <p:cNvPr id="12295" name="Picture 19" descr="hhhomeban"/>
          <p:cNvPicPr>
            <a:picLocks noChangeAspect="1" noChangeArrowheads="1"/>
          </p:cNvPicPr>
          <p:nvPr/>
        </p:nvPicPr>
        <p:blipFill>
          <a:blip r:embed="rId6"/>
          <a:srcRect/>
          <a:stretch>
            <a:fillRect/>
          </a:stretch>
        </p:blipFill>
        <p:spPr bwMode="auto">
          <a:xfrm>
            <a:off x="971550" y="5805488"/>
            <a:ext cx="7115175" cy="8572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smtClean="0"/>
          </a:p>
        </p:txBody>
      </p:sp>
      <p:sp>
        <p:nvSpPr>
          <p:cNvPr id="3075" name="Content Placeholder 2"/>
          <p:cNvSpPr>
            <a:spLocks noGrp="1"/>
          </p:cNvSpPr>
          <p:nvPr>
            <p:ph idx="1"/>
          </p:nvPr>
        </p:nvSpPr>
        <p:spPr/>
        <p:txBody>
          <a:bodyPr/>
          <a:lstStyle/>
          <a:p>
            <a:r>
              <a:rPr lang="hr-HR" sz="1800" smtClean="0"/>
              <a:t>KDYŽ PŘIJDEŠ DOMU </a:t>
            </a:r>
            <a:r>
              <a:rPr lang="hr-HR" sz="1800" b="1" smtClean="0"/>
              <a:t>POSLECHNI A ZAZPÍVEJ SI PÍSEŇ</a:t>
            </a:r>
            <a:r>
              <a:rPr lang="hr-HR" sz="1800" smtClean="0"/>
              <a:t> KTEROU JSME UČILI, </a:t>
            </a:r>
            <a:r>
              <a:rPr lang="hr-HR" sz="1800" b="1" smtClean="0"/>
              <a:t>NEBO</a:t>
            </a:r>
            <a:r>
              <a:rPr lang="hr-HR" sz="1800" smtClean="0"/>
              <a:t> POSLECHNI </a:t>
            </a:r>
            <a:r>
              <a:rPr lang="hr-HR" sz="1800" b="1" smtClean="0"/>
              <a:t>POHÁDKU</a:t>
            </a:r>
            <a:r>
              <a:rPr lang="hr-HR" sz="1800" smtClean="0"/>
              <a:t>.</a:t>
            </a:r>
            <a:endParaRPr lang="en-US" sz="1800" smtClean="0"/>
          </a:p>
          <a:p>
            <a:r>
              <a:rPr lang="hr-HR" sz="1800" smtClean="0"/>
              <a:t> </a:t>
            </a:r>
            <a:endParaRPr lang="en-US" sz="1800" smtClean="0"/>
          </a:p>
          <a:p>
            <a:r>
              <a:rPr lang="hr-HR" sz="1800" b="1" smtClean="0"/>
              <a:t>NA CD-ČKU SI ZAHREJ HRY</a:t>
            </a:r>
            <a:r>
              <a:rPr lang="hr-HR" sz="1800" smtClean="0"/>
              <a:t> ABYS ZOPAKOVAL-A SLOVÍČKA KTERÁ JSME UČILI. </a:t>
            </a:r>
            <a:br>
              <a:rPr lang="hr-HR" sz="1800" smtClean="0"/>
            </a:br>
            <a:r>
              <a:rPr lang="hr-HR" sz="1800" smtClean="0"/>
              <a:t>NEBO ODEJDI NA INTERNET A TAM SI ZAHREJ </a:t>
            </a:r>
            <a:endParaRPr lang="en-US" sz="1800" smtClean="0"/>
          </a:p>
          <a:p>
            <a:r>
              <a:rPr lang="hr-HR" sz="1800" u="sng" smtClean="0">
                <a:hlinkClick r:id="rId2"/>
              </a:rPr>
              <a:t>HTTP://ELT.OUP.COM/STUDENT/HAPPYHOUSENOFLASH/?CC=HR&amp;SELLANGUAGE=EN</a:t>
            </a:r>
            <a:endParaRPr lang="en-US" sz="1800" smtClean="0"/>
          </a:p>
          <a:p>
            <a:r>
              <a:rPr lang="hr-HR" sz="1800" b="1" smtClean="0"/>
              <a:t>UDĚLEJ SI MALÉ OBRÁZKY</a:t>
            </a:r>
            <a:r>
              <a:rPr lang="hr-HR" sz="1800" smtClean="0"/>
              <a:t> TĚCH SLOV A NAUČ SE JE. JESTLI SI UDĚLÁŠ DVA SETY MŮŽEŠ SE HRÁT MEMORY.</a:t>
            </a:r>
            <a:endParaRPr lang="en-US" sz="1800" smtClean="0"/>
          </a:p>
          <a:p>
            <a:r>
              <a:rPr lang="hr-HR" sz="1800" smtClean="0"/>
              <a:t> </a:t>
            </a:r>
            <a:endParaRPr lang="en-US" sz="1800" smtClean="0"/>
          </a:p>
          <a:p>
            <a:r>
              <a:rPr lang="hr-HR" sz="1800" smtClean="0"/>
              <a:t>POTOM </a:t>
            </a:r>
            <a:r>
              <a:rPr lang="hr-HR" sz="1800" b="1" smtClean="0"/>
              <a:t>UDĚLEJ DOMÁCÍ ÚKOL V PRACOVNÍM SEŠITĚ</a:t>
            </a:r>
            <a:r>
              <a:rPr lang="hr-HR" sz="1800" smtClean="0"/>
              <a:t>. JESTLI JE DOMÁCÍ ÚKOL TAKE HOME ENGLISH TAK SI ZAHREJ S RODIČI, BRATREM NEBO SESTROU,  A NEBO S KAMARÁDMI.</a:t>
            </a:r>
            <a:endParaRPr lang="en-US" sz="1800" smtClean="0"/>
          </a:p>
          <a:p>
            <a:r>
              <a:rPr lang="hr-HR" smtClean="0"/>
              <a:t> </a:t>
            </a:r>
            <a:endParaRPr lang="en-US" smtClean="0"/>
          </a:p>
          <a:p>
            <a:endParaRPr lang="en-US" smtClean="0"/>
          </a:p>
        </p:txBody>
      </p:sp>
      <p:pic>
        <p:nvPicPr>
          <p:cNvPr id="3076" name="Picture 7" descr="hhhomeban"/>
          <p:cNvPicPr>
            <a:picLocks noChangeAspect="1" noChangeArrowheads="1"/>
          </p:cNvPicPr>
          <p:nvPr/>
        </p:nvPicPr>
        <p:blipFill>
          <a:blip r:embed="rId3"/>
          <a:srcRect/>
          <a:stretch>
            <a:fillRect/>
          </a:stretch>
        </p:blipFill>
        <p:spPr bwMode="auto">
          <a:xfrm>
            <a:off x="0" y="214313"/>
            <a:ext cx="8893175" cy="10715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9" name="Group 51"/>
          <p:cNvGraphicFramePr>
            <a:graphicFrameLocks noGrp="1"/>
          </p:cNvGraphicFramePr>
          <p:nvPr/>
        </p:nvGraphicFramePr>
        <p:xfrm>
          <a:off x="0" y="1074738"/>
          <a:ext cx="8748713" cy="4586288"/>
        </p:xfrm>
        <a:graphic>
          <a:graphicData uri="http://schemas.openxmlformats.org/drawingml/2006/table">
            <a:tbl>
              <a:tblPr/>
              <a:tblGrid>
                <a:gridCol w="1749425"/>
                <a:gridCol w="1749425"/>
                <a:gridCol w="1751013"/>
                <a:gridCol w="1749425"/>
                <a:gridCol w="1749425"/>
              </a:tblGrid>
              <a:tr h="1198563">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r>
                        <a:rPr kumimoji="0" lang="en-US" sz="54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anchor="ctr"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24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hlinkClick r:id="rId2"/>
                          <a:hlinkMouseOver r:id="rId3" action="ppaction://hlinkfile"/>
                        </a:rPr>
                        <a:t>  </a:t>
                      </a:r>
                      <a:r>
                        <a:rPr kumimoji="0" lang="en-US" sz="70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hlinkClick r:id="rId4"/>
                          <a:hlinkMouseOver r:id="rId5" action="ppaction://hlinkfile"/>
                        </a:rPr>
                        <a:t>  </a:t>
                      </a:r>
                      <a:r>
                        <a:rPr kumimoji="0" lang="en-US" sz="70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hlinkClick r:id="rId6"/>
                          <a:hlinkMouseOver r:id="rId7" action="ppaction://hlinkfile"/>
                        </a:rPr>
                        <a:t>  </a:t>
                      </a:r>
                      <a:r>
                        <a:rPr kumimoji="0" lang="en-US" sz="70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hlinkClick r:id="rId8"/>
                          <a:hlinkMouseOver r:id="rId9" action="ppaction://hlinkfile"/>
                        </a:rPr>
                        <a:t>  </a:t>
                      </a:r>
                      <a:r>
                        <a:rPr kumimoji="0" lang="en-US" sz="70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r>
                        <a:rPr kumimoji="0" lang="en-US" sz="70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horzOverflow="overflow">
                    <a:lnL>
                      <a:noFill/>
                    </a:lnL>
                    <a:lnR cap="flat">
                      <a:noFill/>
                    </a:lnR>
                    <a:lnT>
                      <a:noFill/>
                    </a:lnT>
                    <a:lnB>
                      <a:noFill/>
                    </a:lnB>
                    <a:lnTlToBr>
                      <a:noFill/>
                    </a:lnTlToBr>
                    <a:lnBlToTr>
                      <a:noFill/>
                    </a:lnBlToTr>
                    <a:noFill/>
                  </a:tcPr>
                </a:tc>
              </a:tr>
              <a:tr h="1200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hlinkClick r:id="rId2"/>
                        </a:rPr>
                        <a:t>Rodney's Games</a:t>
                      </a:r>
                      <a:endParaRPr kumimoji="0" lang="en-US"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hlinkClick r:id="rId4"/>
                        </a:rPr>
                        <a:t>Stories</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hlinkClick r:id="rId6"/>
                        </a:rPr>
                        <a:t>Spike's E-cards</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hlinkClick r:id="rId8"/>
                        </a:rPr>
                        <a:t>Ruby's Calendars</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Otto's Competitions</a:t>
                      </a:r>
                      <a:br>
                        <a:rPr kumimoji="0" lang="en-US" sz="18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chemeClr val="tx1"/>
                          </a:solidFill>
                          <a:effectLst/>
                          <a:latin typeface="Arial" charset="0"/>
                        </a:rPr>
                        <a:t>CLOSED</a:t>
                      </a:r>
                    </a:p>
                  </a:txBody>
                  <a:tcPr anchor="ctr" horzOverflow="overflow">
                    <a:lnL>
                      <a:noFill/>
                    </a:lnL>
                    <a:lnR cap="flat">
                      <a:noFill/>
                    </a:lnR>
                    <a:lnT>
                      <a:noFill/>
                    </a:lnT>
                    <a:lnB>
                      <a:noFill/>
                    </a:lnB>
                    <a:lnTlToBr>
                      <a:noFill/>
                    </a:lnTlToBr>
                    <a:lnBlToTr>
                      <a:noFill/>
                    </a:lnBlToTr>
                    <a:noFill/>
                  </a:tcPr>
                </a:tc>
              </a:tr>
              <a:tr h="463550">
                <a:tc gridSpan="5">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r>
                      <a:br>
                        <a:rPr kumimoji="0" lang="en-US" sz="1800" b="0" i="0" u="none" strike="noStrike" cap="none" normalizeH="0" baseline="0" smtClean="0">
                          <a:ln>
                            <a:noFill/>
                          </a:ln>
                          <a:solidFill>
                            <a:schemeClr val="tx1"/>
                          </a:solidFill>
                          <a:effectLst/>
                          <a:latin typeface="Arial" charset="0"/>
                        </a:rPr>
                      </a:br>
                      <a:r>
                        <a:rPr kumimoji="0" lang="en-US" sz="600" b="0" i="0" u="none" strike="noStrike" cap="none" normalizeH="0" baseline="0" smtClean="0">
                          <a:ln>
                            <a:noFill/>
                          </a:ln>
                          <a:solidFill>
                            <a:schemeClr val="tx1"/>
                          </a:solidFill>
                          <a:effectLst/>
                          <a:latin typeface="Arial" charset="0"/>
                          <a:hlinkClick r:id="rId10"/>
                        </a:rPr>
                        <a:t>Acknowledgements</a:t>
                      </a:r>
                      <a:endParaRPr kumimoji="0" lang="en-US" sz="18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111" name="Rectangle 52"/>
          <p:cNvSpPr>
            <a:spLocks noChangeArrowheads="1"/>
          </p:cNvSpPr>
          <p:nvPr/>
        </p:nvSpPr>
        <p:spPr bwMode="auto">
          <a:xfrm>
            <a:off x="684213" y="5613400"/>
            <a:ext cx="8459787" cy="915988"/>
          </a:xfrm>
          <a:prstGeom prst="rect">
            <a:avLst/>
          </a:prstGeom>
          <a:noFill/>
          <a:ln w="9525">
            <a:noFill/>
            <a:miter lim="800000"/>
            <a:headEnd/>
            <a:tailEnd/>
          </a:ln>
        </p:spPr>
        <p:txBody>
          <a:bodyPr anchor="ctr">
            <a:spAutoFit/>
          </a:bodyPr>
          <a:lstStyle/>
          <a:p>
            <a:r>
              <a:rPr lang="en-US" sz="1100">
                <a:hlinkClick r:id="rId11"/>
                <a:hlinkMouseOver r:id="rId12" action="ppaction://hlinkfile"/>
              </a:rPr>
              <a:t>  </a:t>
            </a:r>
            <a:r>
              <a:rPr lang="en-US" sz="900"/>
              <a:t> </a:t>
            </a:r>
            <a:r>
              <a:rPr lang="en-US" sz="1100"/>
              <a:t>                   </a:t>
            </a:r>
            <a:r>
              <a:rPr lang="en-US"/>
              <a:t> </a:t>
            </a:r>
          </a:p>
          <a:p>
            <a:pPr eaLnBrk="0" hangingPunct="0"/>
            <a:r>
              <a:rPr lang="en-US"/>
              <a:t>Copyright © Oxford University Press, 2012. All Rights Reserved.</a:t>
            </a:r>
          </a:p>
          <a:p>
            <a:pPr eaLnBrk="0" hangingPunct="0"/>
            <a:endParaRPr lang="en-US"/>
          </a:p>
        </p:txBody>
      </p:sp>
      <p:pic>
        <p:nvPicPr>
          <p:cNvPr id="4112" name="Picture 5" descr="Oxford University Press">
            <a:hlinkClick r:id="rId13"/>
          </p:cNvPr>
          <p:cNvPicPr>
            <a:picLocks noChangeAspect="1" noChangeArrowheads="1"/>
          </p:cNvPicPr>
          <p:nvPr/>
        </p:nvPicPr>
        <p:blipFill>
          <a:blip r:embed="rId14"/>
          <a:srcRect/>
          <a:stretch>
            <a:fillRect/>
          </a:stretch>
        </p:blipFill>
        <p:spPr bwMode="auto">
          <a:xfrm>
            <a:off x="827088" y="333375"/>
            <a:ext cx="1600200" cy="457200"/>
          </a:xfrm>
          <a:prstGeom prst="rect">
            <a:avLst/>
          </a:prstGeom>
          <a:noFill/>
          <a:ln w="9525">
            <a:noFill/>
            <a:miter lim="800000"/>
            <a:headEnd/>
            <a:tailEnd/>
          </a:ln>
        </p:spPr>
      </p:pic>
      <p:pic>
        <p:nvPicPr>
          <p:cNvPr id="4113" name="Picture 7" descr="hhhomeban"/>
          <p:cNvPicPr>
            <a:picLocks noChangeAspect="1" noChangeArrowheads="1"/>
          </p:cNvPicPr>
          <p:nvPr/>
        </p:nvPicPr>
        <p:blipFill>
          <a:blip r:embed="rId15"/>
          <a:srcRect/>
          <a:stretch>
            <a:fillRect/>
          </a:stretch>
        </p:blipFill>
        <p:spPr bwMode="auto">
          <a:xfrm>
            <a:off x="827088" y="1125538"/>
            <a:ext cx="7115175" cy="857250"/>
          </a:xfrm>
          <a:prstGeom prst="rect">
            <a:avLst/>
          </a:prstGeom>
          <a:noFill/>
          <a:ln w="9525">
            <a:noFill/>
            <a:miter lim="800000"/>
            <a:headEnd/>
            <a:tailEnd/>
          </a:ln>
        </p:spPr>
      </p:pic>
      <p:pic>
        <p:nvPicPr>
          <p:cNvPr id="4114" name="Picture 9" descr="rodney">
            <a:hlinkClick r:id="rId2"/>
          </p:cNvPr>
          <p:cNvPicPr>
            <a:picLocks noChangeAspect="1" noChangeArrowheads="1"/>
          </p:cNvPicPr>
          <p:nvPr/>
        </p:nvPicPr>
        <p:blipFill>
          <a:blip r:embed="rId16"/>
          <a:srcRect/>
          <a:stretch>
            <a:fillRect/>
          </a:stretch>
        </p:blipFill>
        <p:spPr bwMode="auto">
          <a:xfrm>
            <a:off x="160338" y="2308225"/>
            <a:ext cx="1323975" cy="1114425"/>
          </a:xfrm>
          <a:prstGeom prst="rect">
            <a:avLst/>
          </a:prstGeom>
          <a:noFill/>
          <a:ln w="9525">
            <a:noFill/>
            <a:miter lim="800000"/>
            <a:headEnd/>
            <a:tailEnd/>
          </a:ln>
        </p:spPr>
      </p:pic>
      <p:pic>
        <p:nvPicPr>
          <p:cNvPr id="4115" name="Picture 11" descr="tina">
            <a:hlinkClick r:id="rId4"/>
          </p:cNvPr>
          <p:cNvPicPr>
            <a:picLocks noChangeAspect="1" noChangeArrowheads="1"/>
          </p:cNvPicPr>
          <p:nvPr/>
        </p:nvPicPr>
        <p:blipFill>
          <a:blip r:embed="rId17"/>
          <a:srcRect/>
          <a:stretch>
            <a:fillRect/>
          </a:stretch>
        </p:blipFill>
        <p:spPr bwMode="auto">
          <a:xfrm>
            <a:off x="2051050" y="2349500"/>
            <a:ext cx="1390650" cy="1114425"/>
          </a:xfrm>
          <a:prstGeom prst="rect">
            <a:avLst/>
          </a:prstGeom>
          <a:noFill/>
          <a:ln w="9525">
            <a:noFill/>
            <a:miter lim="800000"/>
            <a:headEnd/>
            <a:tailEnd/>
          </a:ln>
        </p:spPr>
      </p:pic>
      <p:pic>
        <p:nvPicPr>
          <p:cNvPr id="4116" name="Picture 13" descr="spike">
            <a:hlinkClick r:id="rId6"/>
          </p:cNvPr>
          <p:cNvPicPr>
            <a:picLocks noChangeAspect="1" noChangeArrowheads="1"/>
          </p:cNvPicPr>
          <p:nvPr/>
        </p:nvPicPr>
        <p:blipFill>
          <a:blip r:embed="rId18"/>
          <a:srcRect/>
          <a:stretch>
            <a:fillRect/>
          </a:stretch>
        </p:blipFill>
        <p:spPr bwMode="auto">
          <a:xfrm>
            <a:off x="3563938" y="2349500"/>
            <a:ext cx="1400175" cy="1114425"/>
          </a:xfrm>
          <a:prstGeom prst="rect">
            <a:avLst/>
          </a:prstGeom>
          <a:noFill/>
          <a:ln w="9525">
            <a:noFill/>
            <a:miter lim="800000"/>
            <a:headEnd/>
            <a:tailEnd/>
          </a:ln>
        </p:spPr>
      </p:pic>
      <p:pic>
        <p:nvPicPr>
          <p:cNvPr id="4117" name="Picture 15" descr="ruby">
            <a:hlinkClick r:id="rId8"/>
          </p:cNvPr>
          <p:cNvPicPr>
            <a:picLocks noChangeAspect="1" noChangeArrowheads="1"/>
          </p:cNvPicPr>
          <p:nvPr/>
        </p:nvPicPr>
        <p:blipFill>
          <a:blip r:embed="rId19"/>
          <a:srcRect/>
          <a:stretch>
            <a:fillRect/>
          </a:stretch>
        </p:blipFill>
        <p:spPr bwMode="auto">
          <a:xfrm>
            <a:off x="5435600" y="2349500"/>
            <a:ext cx="1371600" cy="1114425"/>
          </a:xfrm>
          <a:prstGeom prst="rect">
            <a:avLst/>
          </a:prstGeom>
          <a:noFill/>
          <a:ln w="9525">
            <a:noFill/>
            <a:miter lim="800000"/>
            <a:headEnd/>
            <a:tailEnd/>
          </a:ln>
        </p:spPr>
      </p:pic>
      <p:pic>
        <p:nvPicPr>
          <p:cNvPr id="4118" name="Picture 17" descr="hsotto"/>
          <p:cNvPicPr>
            <a:picLocks noChangeAspect="1" noChangeArrowheads="1"/>
          </p:cNvPicPr>
          <p:nvPr/>
        </p:nvPicPr>
        <p:blipFill>
          <a:blip r:embed="rId20"/>
          <a:srcRect/>
          <a:stretch>
            <a:fillRect/>
          </a:stretch>
        </p:blipFill>
        <p:spPr bwMode="auto">
          <a:xfrm>
            <a:off x="7164388" y="2349500"/>
            <a:ext cx="1295400" cy="1114425"/>
          </a:xfrm>
          <a:prstGeom prst="rect">
            <a:avLst/>
          </a:prstGeom>
          <a:noFill/>
          <a:ln w="9525">
            <a:noFill/>
            <a:miter lim="800000"/>
            <a:headEnd/>
            <a:tailEnd/>
          </a:ln>
        </p:spPr>
      </p:pic>
      <p:pic>
        <p:nvPicPr>
          <p:cNvPr id="4119" name="Picture 53" descr="Bookmark and Share">
            <a:hlinkClick r:id="rId11"/>
          </p:cNvPr>
          <p:cNvPicPr>
            <a:picLocks noChangeAspect="1" noChangeArrowheads="1"/>
          </p:cNvPicPr>
          <p:nvPr/>
        </p:nvPicPr>
        <p:blipFill>
          <a:blip r:embed="rId21"/>
          <a:srcRect/>
          <a:stretch>
            <a:fillRect/>
          </a:stretch>
        </p:blipFill>
        <p:spPr bwMode="auto">
          <a:xfrm>
            <a:off x="468313" y="5661025"/>
            <a:ext cx="790575" cy="15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1036638"/>
            <a:ext cx="9144000" cy="1068388"/>
          </a:xfrm>
          <a:prstGeom prst="rect">
            <a:avLst/>
          </a:prstGeom>
          <a:noFill/>
          <a:ln w="9525">
            <a:noFill/>
            <a:miter lim="800000"/>
            <a:headEnd/>
            <a:tailEnd/>
          </a:ln>
        </p:spPr>
        <p:txBody>
          <a:bodyPr anchor="ctr">
            <a:spAutoFit/>
          </a:bodyPr>
          <a:lstStyle/>
          <a:p>
            <a:r>
              <a:rPr lang="en-US">
                <a:hlinkClick r:id="rId2"/>
              </a:rPr>
              <a:t>  </a:t>
            </a:r>
            <a:r>
              <a:rPr lang="en-US" sz="2800"/>
              <a:t> </a:t>
            </a:r>
            <a:r>
              <a:rPr lang="en-US"/>
              <a:t>                        </a:t>
            </a:r>
          </a:p>
          <a:p>
            <a:pPr eaLnBrk="0" hangingPunct="0"/>
            <a:r>
              <a:rPr lang="en-US"/>
              <a:t>  </a:t>
            </a:r>
            <a:r>
              <a:rPr lang="en-US" sz="900"/>
              <a:t> </a:t>
            </a:r>
            <a:r>
              <a:rPr lang="en-US"/>
              <a:t> </a:t>
            </a:r>
            <a:r>
              <a:rPr lang="en-US">
                <a:hlinkClick r:id="rId3"/>
              </a:rPr>
              <a:t>Happy House</a:t>
            </a:r>
            <a:r>
              <a:rPr lang="en-US"/>
              <a:t> </a:t>
            </a:r>
          </a:p>
          <a:p>
            <a:pPr eaLnBrk="0" hangingPunct="0"/>
            <a:endParaRPr lang="en-US"/>
          </a:p>
        </p:txBody>
      </p:sp>
      <p:graphicFrame>
        <p:nvGraphicFramePr>
          <p:cNvPr id="3088" name="Group 16"/>
          <p:cNvGraphicFramePr>
            <a:graphicFrameLocks noGrp="1"/>
          </p:cNvGraphicFramePr>
          <p:nvPr/>
        </p:nvGraphicFramePr>
        <p:xfrm>
          <a:off x="0" y="31750"/>
          <a:ext cx="6670675" cy="1036638"/>
        </p:xfrm>
        <a:graphic>
          <a:graphicData uri="http://schemas.openxmlformats.org/drawingml/2006/table">
            <a:tbl>
              <a:tblPr/>
              <a:tblGrid>
                <a:gridCol w="6670675"/>
              </a:tblGrid>
              <a:tr h="1036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r>
                        <a:rPr kumimoji="0" lang="en-US" sz="44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3207" name="Group 135"/>
          <p:cNvGraphicFramePr>
            <a:graphicFrameLocks noGrp="1"/>
          </p:cNvGraphicFramePr>
          <p:nvPr/>
        </p:nvGraphicFramePr>
        <p:xfrm>
          <a:off x="0" y="1068388"/>
          <a:ext cx="8748713" cy="5516880"/>
        </p:xfrm>
        <a:graphic>
          <a:graphicData uri="http://schemas.openxmlformats.org/drawingml/2006/table">
            <a:tbl>
              <a:tblPr/>
              <a:tblGrid>
                <a:gridCol w="760413"/>
                <a:gridCol w="1862137"/>
                <a:gridCol w="1860550"/>
                <a:gridCol w="696913"/>
                <a:gridCol w="1784350"/>
                <a:gridCol w="1784350"/>
              </a:tblGrid>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Happy House 1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solidFill>
                      <a:srgbClr val="FFFF99"/>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anchor="ctr" horzOverflow="overflow">
                    <a:lnL>
                      <a:noFill/>
                    </a:lnL>
                    <a:lnR>
                      <a:noFill/>
                    </a:lnR>
                    <a:lnT cap="flat">
                      <a:noFill/>
                    </a:lnT>
                    <a:lnB>
                      <a:noFill/>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Happy House 2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solidFill>
                      <a:srgbClr val="FF9999"/>
                    </a:solidFill>
                  </a:tcPr>
                </a:tc>
                <a:tc hMerge="1">
                  <a:txBody>
                    <a:bodyPr/>
                    <a:lstStyle/>
                    <a:p>
                      <a:endParaRPr lang="en-US"/>
                    </a:p>
                  </a:txBody>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Without Words</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With Words</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Without Words</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With Words</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solidFill>
                      <a:srgbClr val="FFCCCC"/>
                    </a:solid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1 - </a:t>
                      </a:r>
                      <a:r>
                        <a:rPr kumimoji="0" lang="en-US" sz="1800" b="0" i="0" u="none" strike="noStrike" cap="none" normalizeH="0" baseline="0" smtClean="0">
                          <a:ln>
                            <a:noFill/>
                          </a:ln>
                          <a:solidFill>
                            <a:schemeClr val="tx1"/>
                          </a:solidFill>
                          <a:effectLst/>
                          <a:latin typeface="Arial" charset="0"/>
                          <a:hlinkClick r:id="rId4"/>
                        </a:rPr>
                        <a:t>Game 1</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1 - </a:t>
                      </a:r>
                      <a:r>
                        <a:rPr kumimoji="0" lang="en-US" sz="1800" b="0" i="0" u="none" strike="noStrike" cap="none" normalizeH="0" baseline="0" smtClean="0">
                          <a:ln>
                            <a:noFill/>
                          </a:ln>
                          <a:solidFill>
                            <a:schemeClr val="tx1"/>
                          </a:solidFill>
                          <a:effectLst/>
                          <a:latin typeface="Arial" charset="0"/>
                          <a:hlinkClick r:id="rId5"/>
                        </a:rPr>
                        <a:t>Game 2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1 - </a:t>
                      </a:r>
                      <a:r>
                        <a:rPr kumimoji="0" lang="en-US" sz="1800" b="0" i="0" u="none" strike="noStrike" cap="none" normalizeH="0" baseline="0" smtClean="0">
                          <a:ln>
                            <a:noFill/>
                          </a:ln>
                          <a:solidFill>
                            <a:schemeClr val="tx1"/>
                          </a:solidFill>
                          <a:effectLst/>
                          <a:latin typeface="Arial" charset="0"/>
                          <a:hlinkClick r:id="rId6"/>
                        </a:rPr>
                        <a:t>Game 1</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1 - </a:t>
                      </a:r>
                      <a:r>
                        <a:rPr kumimoji="0" lang="en-US" sz="1800" b="0" i="0" u="none" strike="noStrike" cap="none" normalizeH="0" baseline="0" smtClean="0">
                          <a:ln>
                            <a:noFill/>
                          </a:ln>
                          <a:solidFill>
                            <a:schemeClr val="tx1"/>
                          </a:solidFill>
                          <a:effectLst/>
                          <a:latin typeface="Arial" charset="0"/>
                          <a:hlinkClick r:id="rId7"/>
                        </a:rPr>
                        <a:t>Game 2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solidFill>
                      <a:srgbClr val="FFCCCC"/>
                    </a:solid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2 - </a:t>
                      </a:r>
                      <a:r>
                        <a:rPr kumimoji="0" lang="en-US" sz="1800" b="0" i="0" u="none" strike="noStrike" cap="none" normalizeH="0" baseline="0" smtClean="0">
                          <a:ln>
                            <a:noFill/>
                          </a:ln>
                          <a:solidFill>
                            <a:schemeClr val="tx1"/>
                          </a:solidFill>
                          <a:effectLst/>
                          <a:latin typeface="Arial" charset="0"/>
                          <a:hlinkClick r:id="rId8"/>
                        </a:rPr>
                        <a:t>Game 1</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2 - </a:t>
                      </a:r>
                      <a:r>
                        <a:rPr kumimoji="0" lang="en-US" sz="1800" b="0" i="0" u="none" strike="noStrike" cap="none" normalizeH="0" baseline="0" smtClean="0">
                          <a:ln>
                            <a:noFill/>
                          </a:ln>
                          <a:solidFill>
                            <a:schemeClr val="tx1"/>
                          </a:solidFill>
                          <a:effectLst/>
                          <a:latin typeface="Arial" charset="0"/>
                          <a:hlinkClick r:id="rId9"/>
                        </a:rPr>
                        <a:t>Game 2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2 - </a:t>
                      </a:r>
                      <a:r>
                        <a:rPr kumimoji="0" lang="en-US" sz="1800" b="0" i="0" u="none" strike="noStrike" cap="none" normalizeH="0" baseline="0" smtClean="0">
                          <a:ln>
                            <a:noFill/>
                          </a:ln>
                          <a:solidFill>
                            <a:schemeClr val="tx1"/>
                          </a:solidFill>
                          <a:effectLst/>
                          <a:latin typeface="Arial" charset="0"/>
                          <a:hlinkClick r:id="rId10"/>
                        </a:rPr>
                        <a:t>Game 1</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2 - </a:t>
                      </a:r>
                      <a:r>
                        <a:rPr kumimoji="0" lang="en-US" sz="1800" b="0" i="0" u="none" strike="noStrike" cap="none" normalizeH="0" baseline="0" smtClean="0">
                          <a:ln>
                            <a:noFill/>
                          </a:ln>
                          <a:solidFill>
                            <a:schemeClr val="tx1"/>
                          </a:solidFill>
                          <a:effectLst/>
                          <a:latin typeface="Arial" charset="0"/>
                          <a:hlinkClick r:id="rId11"/>
                        </a:rPr>
                        <a:t>Game 2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solidFill>
                      <a:srgbClr val="FFCCCC"/>
                    </a:solid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3 - </a:t>
                      </a:r>
                      <a:r>
                        <a:rPr kumimoji="0" lang="en-US" sz="1800" b="0" i="0" u="none" strike="noStrike" cap="none" normalizeH="0" baseline="0" smtClean="0">
                          <a:ln>
                            <a:noFill/>
                          </a:ln>
                          <a:solidFill>
                            <a:schemeClr val="tx1"/>
                          </a:solidFill>
                          <a:effectLst/>
                          <a:latin typeface="Arial" charset="0"/>
                          <a:hlinkClick r:id="rId12"/>
                        </a:rPr>
                        <a:t>Game 1</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3 - </a:t>
                      </a:r>
                      <a:r>
                        <a:rPr kumimoji="0" lang="en-US" sz="1800" b="0" i="0" u="none" strike="noStrike" cap="none" normalizeH="0" baseline="0" smtClean="0">
                          <a:ln>
                            <a:noFill/>
                          </a:ln>
                          <a:solidFill>
                            <a:schemeClr val="tx1"/>
                          </a:solidFill>
                          <a:effectLst/>
                          <a:latin typeface="Arial" charset="0"/>
                          <a:hlinkClick r:id="rId13"/>
                        </a:rPr>
                        <a:t>Game 2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3 - </a:t>
                      </a:r>
                      <a:r>
                        <a:rPr kumimoji="0" lang="en-US" sz="1800" b="0" i="0" u="none" strike="noStrike" cap="none" normalizeH="0" baseline="0" smtClean="0">
                          <a:ln>
                            <a:noFill/>
                          </a:ln>
                          <a:solidFill>
                            <a:schemeClr val="tx1"/>
                          </a:solidFill>
                          <a:effectLst/>
                          <a:latin typeface="Arial" charset="0"/>
                          <a:hlinkClick r:id="rId14"/>
                        </a:rPr>
                        <a:t>Game 1</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3 - </a:t>
                      </a:r>
                      <a:r>
                        <a:rPr kumimoji="0" lang="en-US" sz="1800" b="0" i="0" u="none" strike="noStrike" cap="none" normalizeH="0" baseline="0" smtClean="0">
                          <a:ln>
                            <a:noFill/>
                          </a:ln>
                          <a:solidFill>
                            <a:schemeClr val="tx1"/>
                          </a:solidFill>
                          <a:effectLst/>
                          <a:latin typeface="Arial" charset="0"/>
                          <a:hlinkClick r:id="rId15"/>
                        </a:rPr>
                        <a:t>Game 2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solidFill>
                      <a:srgbClr val="FFCCCC"/>
                    </a:solid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4 - </a:t>
                      </a:r>
                      <a:r>
                        <a:rPr kumimoji="0" lang="en-US" sz="1800" b="0" i="0" u="none" strike="noStrike" cap="none" normalizeH="0" baseline="0" smtClean="0">
                          <a:ln>
                            <a:noFill/>
                          </a:ln>
                          <a:solidFill>
                            <a:schemeClr val="tx1"/>
                          </a:solidFill>
                          <a:effectLst/>
                          <a:latin typeface="Arial" charset="0"/>
                          <a:hlinkClick r:id="rId16"/>
                        </a:rPr>
                        <a:t>Game 1</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4 - </a:t>
                      </a:r>
                      <a:r>
                        <a:rPr kumimoji="0" lang="en-US" sz="1800" b="0" i="0" u="none" strike="noStrike" cap="none" normalizeH="0" baseline="0" smtClean="0">
                          <a:ln>
                            <a:noFill/>
                          </a:ln>
                          <a:solidFill>
                            <a:schemeClr val="tx1"/>
                          </a:solidFill>
                          <a:effectLst/>
                          <a:latin typeface="Arial" charset="0"/>
                          <a:hlinkClick r:id="rId17"/>
                        </a:rPr>
                        <a:t>Game 2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4 - </a:t>
                      </a:r>
                      <a:r>
                        <a:rPr kumimoji="0" lang="en-US" sz="1800" b="0" i="0" u="none" strike="noStrike" cap="none" normalizeH="0" baseline="0" smtClean="0">
                          <a:ln>
                            <a:noFill/>
                          </a:ln>
                          <a:solidFill>
                            <a:schemeClr val="tx1"/>
                          </a:solidFill>
                          <a:effectLst/>
                          <a:latin typeface="Arial" charset="0"/>
                          <a:hlinkClick r:id="rId18"/>
                        </a:rPr>
                        <a:t>Game 1</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4 - </a:t>
                      </a:r>
                      <a:r>
                        <a:rPr kumimoji="0" lang="en-US" sz="1800" b="0" i="0" u="none" strike="noStrike" cap="none" normalizeH="0" baseline="0" smtClean="0">
                          <a:ln>
                            <a:noFill/>
                          </a:ln>
                          <a:solidFill>
                            <a:schemeClr val="tx1"/>
                          </a:solidFill>
                          <a:effectLst/>
                          <a:latin typeface="Arial" charset="0"/>
                          <a:hlinkClick r:id="rId19"/>
                        </a:rPr>
                        <a:t>Game 2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solidFill>
                      <a:srgbClr val="FFCCCC"/>
                    </a:solid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5 - </a:t>
                      </a:r>
                      <a:r>
                        <a:rPr kumimoji="0" lang="en-US" sz="1800" b="0" i="0" u="none" strike="noStrike" cap="none" normalizeH="0" baseline="0" smtClean="0">
                          <a:ln>
                            <a:noFill/>
                          </a:ln>
                          <a:solidFill>
                            <a:schemeClr val="tx1"/>
                          </a:solidFill>
                          <a:effectLst/>
                          <a:latin typeface="Arial" charset="0"/>
                          <a:hlinkClick r:id="rId20"/>
                        </a:rPr>
                        <a:t>Game 1</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5 - </a:t>
                      </a:r>
                      <a:r>
                        <a:rPr kumimoji="0" lang="en-US" sz="1800" b="0" i="0" u="none" strike="noStrike" cap="none" normalizeH="0" baseline="0" smtClean="0">
                          <a:ln>
                            <a:noFill/>
                          </a:ln>
                          <a:solidFill>
                            <a:schemeClr val="tx1"/>
                          </a:solidFill>
                          <a:effectLst/>
                          <a:latin typeface="Arial" charset="0"/>
                          <a:hlinkClick r:id="rId21"/>
                        </a:rPr>
                        <a:t>Game 2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5 - </a:t>
                      </a:r>
                      <a:r>
                        <a:rPr kumimoji="0" lang="en-US" sz="1800" b="0" i="0" u="none" strike="noStrike" cap="none" normalizeH="0" baseline="0" smtClean="0">
                          <a:ln>
                            <a:noFill/>
                          </a:ln>
                          <a:solidFill>
                            <a:schemeClr val="tx1"/>
                          </a:solidFill>
                          <a:effectLst/>
                          <a:latin typeface="Arial" charset="0"/>
                          <a:hlinkClick r:id="rId22"/>
                        </a:rPr>
                        <a:t>Game 1</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5 - </a:t>
                      </a:r>
                      <a:r>
                        <a:rPr kumimoji="0" lang="en-US" sz="1800" b="0" i="0" u="none" strike="noStrike" cap="none" normalizeH="0" baseline="0" smtClean="0">
                          <a:ln>
                            <a:noFill/>
                          </a:ln>
                          <a:solidFill>
                            <a:schemeClr val="tx1"/>
                          </a:solidFill>
                          <a:effectLst/>
                          <a:latin typeface="Arial" charset="0"/>
                          <a:hlinkClick r:id="rId23"/>
                        </a:rPr>
                        <a:t>Game 2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solidFill>
                      <a:srgbClr val="FFCCCC"/>
                    </a:solid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6 - </a:t>
                      </a:r>
                      <a:r>
                        <a:rPr kumimoji="0" lang="en-US" sz="1800" b="0" i="0" u="none" strike="noStrike" cap="none" normalizeH="0" baseline="0" smtClean="0">
                          <a:ln>
                            <a:noFill/>
                          </a:ln>
                          <a:solidFill>
                            <a:schemeClr val="tx1"/>
                          </a:solidFill>
                          <a:effectLst/>
                          <a:latin typeface="Arial" charset="0"/>
                          <a:hlinkClick r:id="rId24"/>
                        </a:rPr>
                        <a:t>Game 1</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6 - </a:t>
                      </a:r>
                      <a:r>
                        <a:rPr kumimoji="0" lang="en-US" sz="1800" b="0" i="0" u="none" strike="noStrike" cap="none" normalizeH="0" baseline="0" smtClean="0">
                          <a:ln>
                            <a:noFill/>
                          </a:ln>
                          <a:solidFill>
                            <a:schemeClr val="tx1"/>
                          </a:solidFill>
                          <a:effectLst/>
                          <a:latin typeface="Arial" charset="0"/>
                          <a:hlinkClick r:id="rId25"/>
                        </a:rPr>
                        <a:t>Game 2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6 - </a:t>
                      </a:r>
                      <a:r>
                        <a:rPr kumimoji="0" lang="en-US" sz="1800" b="0" i="0" u="none" strike="noStrike" cap="none" normalizeH="0" baseline="0" smtClean="0">
                          <a:ln>
                            <a:noFill/>
                          </a:ln>
                          <a:solidFill>
                            <a:schemeClr val="tx1"/>
                          </a:solidFill>
                          <a:effectLst/>
                          <a:latin typeface="Arial" charset="0"/>
                          <a:hlinkClick r:id="rId26"/>
                        </a:rPr>
                        <a:t>Game 1</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6 - </a:t>
                      </a:r>
                      <a:r>
                        <a:rPr kumimoji="0" lang="en-US" sz="1800" b="0" i="0" u="none" strike="noStrike" cap="none" normalizeH="0" baseline="0" smtClean="0">
                          <a:ln>
                            <a:noFill/>
                          </a:ln>
                          <a:solidFill>
                            <a:schemeClr val="tx1"/>
                          </a:solidFill>
                          <a:effectLst/>
                          <a:latin typeface="Arial" charset="0"/>
                          <a:hlinkClick r:id="rId27"/>
                        </a:rPr>
                        <a:t>Game 2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solidFill>
                      <a:srgbClr val="FFCCCC"/>
                    </a:solid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7 - </a:t>
                      </a:r>
                      <a:r>
                        <a:rPr kumimoji="0" lang="en-US" sz="1800" b="0" i="0" u="none" strike="noStrike" cap="none" normalizeH="0" baseline="0" smtClean="0">
                          <a:ln>
                            <a:noFill/>
                          </a:ln>
                          <a:solidFill>
                            <a:schemeClr val="tx1"/>
                          </a:solidFill>
                          <a:effectLst/>
                          <a:latin typeface="Arial" charset="0"/>
                          <a:hlinkClick r:id="rId28"/>
                        </a:rPr>
                        <a:t>Game 1</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Unit 7 - </a:t>
                      </a:r>
                      <a:r>
                        <a:rPr kumimoji="0" lang="en-US" sz="1800" b="0" i="0" u="none" strike="noStrike" cap="none" normalizeH="0" baseline="0" smtClean="0">
                          <a:ln>
                            <a:noFill/>
                          </a:ln>
                          <a:solidFill>
                            <a:schemeClr val="tx1"/>
                          </a:solidFill>
                          <a:effectLst/>
                          <a:latin typeface="Arial" charset="0"/>
                          <a:hlinkClick r:id="rId29"/>
                        </a:rPr>
                        <a:t>Game 2 </a:t>
                      </a: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anchor="ctr" horzOverflow="overflow">
                    <a:lnL>
                      <a:noFill/>
                    </a:lnL>
                    <a:lnR cap="flat">
                      <a:noFill/>
                    </a:lnR>
                    <a:lnT>
                      <a:noFill/>
                    </a:lnT>
                    <a:lnB cap="flat">
                      <a:noFill/>
                    </a:lnB>
                    <a:lnTlToBr>
                      <a:noFill/>
                    </a:lnTlToBr>
                    <a:lnBlToTr>
                      <a:noFill/>
                    </a:lnBlToTr>
                    <a:noFill/>
                  </a:tcPr>
                </a:tc>
              </a:tr>
            </a:tbl>
          </a:graphicData>
        </a:graphic>
      </p:graphicFrame>
      <p:pic>
        <p:nvPicPr>
          <p:cNvPr id="5178" name="Picture 5" descr="Oxford University Press">
            <a:hlinkClick r:id="rId2"/>
          </p:cNvPr>
          <p:cNvPicPr>
            <a:picLocks noChangeAspect="1" noChangeArrowheads="1"/>
          </p:cNvPicPr>
          <p:nvPr/>
        </p:nvPicPr>
        <p:blipFill>
          <a:blip r:embed="rId30"/>
          <a:srcRect/>
          <a:stretch>
            <a:fillRect/>
          </a:stretch>
        </p:blipFill>
        <p:spPr bwMode="auto">
          <a:xfrm>
            <a:off x="155575" y="-990600"/>
            <a:ext cx="1600200" cy="457200"/>
          </a:xfrm>
          <a:prstGeom prst="rect">
            <a:avLst/>
          </a:prstGeom>
          <a:noFill/>
          <a:ln w="9525">
            <a:noFill/>
            <a:miter lim="800000"/>
            <a:headEnd/>
            <a:tailEnd/>
          </a:ln>
        </p:spPr>
      </p:pic>
      <p:pic>
        <p:nvPicPr>
          <p:cNvPr id="5179" name="Picture 6" descr="arrow"/>
          <p:cNvPicPr>
            <a:picLocks noChangeAspect="1" noChangeArrowheads="1"/>
          </p:cNvPicPr>
          <p:nvPr/>
        </p:nvPicPr>
        <p:blipFill>
          <a:blip r:embed="rId31"/>
          <a:srcRect/>
          <a:stretch>
            <a:fillRect/>
          </a:stretch>
        </p:blipFill>
        <p:spPr bwMode="auto">
          <a:xfrm>
            <a:off x="155575" y="-563563"/>
            <a:ext cx="95250" cy="152400"/>
          </a:xfrm>
          <a:prstGeom prst="rect">
            <a:avLst/>
          </a:prstGeom>
          <a:noFill/>
          <a:ln w="9525">
            <a:noFill/>
            <a:miter lim="800000"/>
            <a:headEnd/>
            <a:tailEnd/>
          </a:ln>
        </p:spPr>
      </p:pic>
      <p:pic>
        <p:nvPicPr>
          <p:cNvPr id="5180" name="Picture 8" descr="hhrodneyban"/>
          <p:cNvPicPr>
            <a:picLocks noChangeAspect="1" noChangeArrowheads="1"/>
          </p:cNvPicPr>
          <p:nvPr/>
        </p:nvPicPr>
        <p:blipFill>
          <a:blip r:embed="rId32"/>
          <a:srcRect/>
          <a:stretch>
            <a:fillRect/>
          </a:stretch>
        </p:blipFill>
        <p:spPr bwMode="auto">
          <a:xfrm>
            <a:off x="155575" y="77788"/>
            <a:ext cx="7115175"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260350"/>
            <a:ext cx="8229600" cy="6408738"/>
          </a:xfrm>
        </p:spPr>
        <p:txBody>
          <a:bodyPr/>
          <a:lstStyle/>
          <a:p>
            <a:pPr algn="ctr" eaLnBrk="1" hangingPunct="1">
              <a:lnSpc>
                <a:spcPct val="80000"/>
              </a:lnSpc>
              <a:buFontTx/>
              <a:buNone/>
            </a:pPr>
            <a:r>
              <a:rPr lang="hr-HR" b="1" smtClean="0"/>
              <a:t>IGRE SA SLIČICAMA</a:t>
            </a:r>
          </a:p>
          <a:p>
            <a:pPr eaLnBrk="1" hangingPunct="1">
              <a:lnSpc>
                <a:spcPct val="80000"/>
              </a:lnSpc>
            </a:pPr>
            <a:endParaRPr lang="hr-HR" sz="2000" b="1" smtClean="0"/>
          </a:p>
          <a:p>
            <a:pPr eaLnBrk="1" hangingPunct="1">
              <a:lnSpc>
                <a:spcPct val="80000"/>
              </a:lnSpc>
            </a:pPr>
            <a:r>
              <a:rPr lang="en-US" sz="2000" b="1" smtClean="0"/>
              <a:t>Pairs</a:t>
            </a:r>
            <a:r>
              <a:rPr lang="hr-HR" sz="2000" b="1" smtClean="0"/>
              <a:t>  PAROVI – slika-slika, ili slika-riječ (2. pol)</a:t>
            </a:r>
            <a:endParaRPr lang="hr-HR" sz="1400" b="1" smtClean="0"/>
          </a:p>
          <a:p>
            <a:pPr eaLnBrk="1" hangingPunct="1">
              <a:lnSpc>
                <a:spcPct val="80000"/>
              </a:lnSpc>
              <a:buFontTx/>
              <a:buNone/>
            </a:pPr>
            <a:endParaRPr lang="en-US" sz="1400" b="1" smtClean="0"/>
          </a:p>
          <a:p>
            <a:pPr eaLnBrk="1" hangingPunct="1">
              <a:lnSpc>
                <a:spcPct val="80000"/>
              </a:lnSpc>
            </a:pPr>
            <a:r>
              <a:rPr lang="en-US" sz="2000" b="1" smtClean="0"/>
              <a:t>Order the words</a:t>
            </a:r>
            <a:r>
              <a:rPr lang="hr-HR" sz="2000" b="1" smtClean="0"/>
              <a:t>  POREDAJ SLIKE/RIJEČI</a:t>
            </a:r>
          </a:p>
          <a:p>
            <a:pPr lvl="1" eaLnBrk="1" hangingPunct="1">
              <a:lnSpc>
                <a:spcPct val="80000"/>
              </a:lnSpc>
              <a:buFontTx/>
              <a:buNone/>
            </a:pPr>
            <a:r>
              <a:rPr lang="hr-HR" sz="1400" b="1" smtClean="0"/>
              <a:t>	Igra se u paru, jedna osoba izmiješa svoje kartice pa pročita riječi/slike redom, a druga osoba ih treba točno tako poredati</a:t>
            </a:r>
          </a:p>
          <a:p>
            <a:pPr lvl="1" eaLnBrk="1" hangingPunct="1">
              <a:lnSpc>
                <a:spcPct val="80000"/>
              </a:lnSpc>
            </a:pPr>
            <a:endParaRPr lang="en-US" sz="1000" b="1" smtClean="0"/>
          </a:p>
          <a:p>
            <a:pPr eaLnBrk="1" hangingPunct="1">
              <a:lnSpc>
                <a:spcPct val="80000"/>
              </a:lnSpc>
            </a:pPr>
            <a:r>
              <a:rPr lang="en-US" sz="2000" b="1" smtClean="0"/>
              <a:t>Group the words</a:t>
            </a:r>
            <a:r>
              <a:rPr lang="hr-HR" sz="2000" b="1" smtClean="0"/>
              <a:t>  RAZVRSTAVANJE RIJEČI/SLIKA U GRUPE</a:t>
            </a:r>
            <a:endParaRPr lang="en-US" sz="1400" b="1" smtClean="0"/>
          </a:p>
          <a:p>
            <a:pPr eaLnBrk="1" hangingPunct="1">
              <a:lnSpc>
                <a:spcPct val="80000"/>
              </a:lnSpc>
              <a:buFontTx/>
              <a:buNone/>
            </a:pPr>
            <a:r>
              <a:rPr lang="hr-HR" sz="1400" smtClean="0"/>
              <a:t>		npr. </a:t>
            </a:r>
            <a:r>
              <a:rPr lang="en-US" sz="1400" i="1" smtClean="0"/>
              <a:t>snow, Monday, zebra, crocodile, rain, Tuesday, monkey</a:t>
            </a:r>
            <a:endParaRPr lang="hr-HR" sz="1400" i="1" smtClean="0"/>
          </a:p>
          <a:p>
            <a:pPr eaLnBrk="1" hangingPunct="1">
              <a:lnSpc>
                <a:spcPct val="80000"/>
              </a:lnSpc>
              <a:buFontTx/>
              <a:buNone/>
            </a:pPr>
            <a:r>
              <a:rPr lang="en-US" sz="1400" smtClean="0"/>
              <a:t/>
            </a:r>
            <a:br>
              <a:rPr lang="en-US" sz="1400" smtClean="0"/>
            </a:br>
            <a:r>
              <a:rPr lang="en-US" sz="1400" smtClean="0"/>
              <a:t>Animals: </a:t>
            </a:r>
            <a:r>
              <a:rPr lang="en-US" sz="1400" i="1" smtClean="0"/>
              <a:t>zebra, crocodile, monkey</a:t>
            </a:r>
            <a:r>
              <a:rPr lang="en-US" sz="1400" smtClean="0"/>
              <a:t/>
            </a:r>
            <a:br>
              <a:rPr lang="en-US" sz="1400" smtClean="0"/>
            </a:br>
            <a:r>
              <a:rPr lang="en-US" sz="1400" smtClean="0"/>
              <a:t>Weather: </a:t>
            </a:r>
            <a:r>
              <a:rPr lang="en-US" sz="1400" i="1" smtClean="0"/>
              <a:t>snow, rain</a:t>
            </a:r>
            <a:r>
              <a:rPr lang="en-US" sz="1400" smtClean="0"/>
              <a:t/>
            </a:r>
            <a:br>
              <a:rPr lang="en-US" sz="1400" smtClean="0"/>
            </a:br>
            <a:r>
              <a:rPr lang="en-US" sz="1400" smtClean="0"/>
              <a:t>Days: </a:t>
            </a:r>
            <a:r>
              <a:rPr lang="en-US" sz="1400" i="1" smtClean="0"/>
              <a:t>Monday, Tuesday</a:t>
            </a:r>
            <a:endParaRPr lang="hr-HR" sz="1400" i="1" smtClean="0"/>
          </a:p>
          <a:p>
            <a:pPr eaLnBrk="1" hangingPunct="1">
              <a:lnSpc>
                <a:spcPct val="80000"/>
              </a:lnSpc>
              <a:buFontTx/>
              <a:buNone/>
            </a:pPr>
            <a:endParaRPr lang="en-US" sz="1400" b="1" smtClean="0"/>
          </a:p>
          <a:p>
            <a:pPr eaLnBrk="1" hangingPunct="1">
              <a:lnSpc>
                <a:spcPct val="80000"/>
              </a:lnSpc>
            </a:pPr>
            <a:r>
              <a:rPr lang="en-US" sz="2000" b="1" smtClean="0"/>
              <a:t>Odd one out</a:t>
            </a:r>
            <a:r>
              <a:rPr lang="hr-HR" sz="2000" b="1" smtClean="0"/>
              <a:t>   IZBACI ULJEZA</a:t>
            </a:r>
            <a:endParaRPr lang="en-US" sz="1400" b="1" smtClean="0"/>
          </a:p>
          <a:p>
            <a:pPr lvl="1" eaLnBrk="1" hangingPunct="1">
              <a:lnSpc>
                <a:spcPct val="80000"/>
              </a:lnSpc>
              <a:buFontTx/>
              <a:buNone/>
            </a:pPr>
            <a:r>
              <a:rPr lang="hr-HR" sz="1400" b="1" smtClean="0"/>
              <a:t>	Teži zadaci npr. Parni i neparni brojevi, riječi koje počinju određenim slovom</a:t>
            </a:r>
          </a:p>
          <a:p>
            <a:pPr eaLnBrk="1" hangingPunct="1">
              <a:lnSpc>
                <a:spcPct val="80000"/>
              </a:lnSpc>
            </a:pPr>
            <a:endParaRPr lang="hr-HR" sz="1400" b="1" smtClean="0"/>
          </a:p>
          <a:p>
            <a:pPr eaLnBrk="1" hangingPunct="1">
              <a:lnSpc>
                <a:spcPct val="80000"/>
              </a:lnSpc>
            </a:pPr>
            <a:r>
              <a:rPr lang="en-US" sz="2000" b="1" smtClean="0"/>
              <a:t>Draw monsters</a:t>
            </a:r>
            <a:r>
              <a:rPr lang="hr-HR" sz="2000" b="1" smtClean="0"/>
              <a:t>   CRTANJE ČUDOVIŠTA (dijelovi tijela, opis osobe)</a:t>
            </a:r>
            <a:endParaRPr lang="en-US" sz="2000" b="1" smtClean="0"/>
          </a:p>
          <a:p>
            <a:pPr eaLnBrk="1" hangingPunct="1">
              <a:lnSpc>
                <a:spcPct val="80000"/>
              </a:lnSpc>
              <a:buFontTx/>
              <a:buNone/>
            </a:pPr>
            <a:r>
              <a:rPr lang="hr-HR" sz="1400" i="1" smtClean="0"/>
              <a:t>	</a:t>
            </a:r>
            <a:r>
              <a:rPr lang="en-US" sz="1400" i="1" smtClean="0"/>
              <a:t>My monster has a big head and long hair. He has three green eyes and a small blue nose. He has a very big mouth with two teeth. He has a small pink body. He has six green arms and one red leg.</a:t>
            </a:r>
            <a:endParaRPr lang="hr-HR" sz="1400" i="1" smtClean="0"/>
          </a:p>
          <a:p>
            <a:pPr eaLnBrk="1" hangingPunct="1">
              <a:lnSpc>
                <a:spcPct val="80000"/>
              </a:lnSpc>
              <a:buFontTx/>
              <a:buNone/>
            </a:pPr>
            <a:endParaRPr lang="en-US" sz="1400" b="1" smtClean="0"/>
          </a:p>
          <a:p>
            <a:pPr eaLnBrk="1" hangingPunct="1">
              <a:lnSpc>
                <a:spcPct val="80000"/>
              </a:lnSpc>
            </a:pPr>
            <a:r>
              <a:rPr lang="en-US" sz="2000" b="1" smtClean="0"/>
              <a:t>Kim's game</a:t>
            </a:r>
          </a:p>
          <a:p>
            <a:pPr eaLnBrk="1" hangingPunct="1">
              <a:lnSpc>
                <a:spcPct val="80000"/>
              </a:lnSpc>
              <a:buFontTx/>
              <a:buNone/>
            </a:pPr>
            <a:r>
              <a:rPr lang="hr-HR" sz="1400" smtClean="0"/>
              <a:t>		10 sek gledaju sličice, zatvore oči, sakrijete jednu, trebaju pogoditi koja je sakrivena</a:t>
            </a:r>
            <a:endParaRPr lang="en-US" sz="1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Zadani dizajn">
  <a:themeElements>
    <a:clrScheme name="Zadani dizaj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Zadani dizaj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Zadani dizaj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Zadani dizaj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Zadani dizaj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Zadani dizaj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Zadani dizaj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Zadani dizaj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Zadani dizaj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Zadani dizaj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Zadani dizaj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Zadani dizaj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Zadani dizaj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Zadani dizaj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253</Words>
  <Application>Microsoft Office PowerPoint</Application>
  <PresentationFormat>On-screen Show (4:3)</PresentationFormat>
  <Paragraphs>115</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Zadani dizajn</vt:lpstr>
      <vt:lpstr>Slide 1</vt:lpstr>
      <vt:lpstr>Slide 2</vt:lpstr>
      <vt:lpstr>Slide 3</vt:lpstr>
      <vt:lpstr>Slide 4</vt:lpstr>
      <vt:lpstr>Slide 5</vt:lpstr>
      <vt:lpstr>Slide 6</vt:lpstr>
      <vt:lpstr>Slide 7</vt:lpstr>
      <vt:lpstr>Slide 8</vt:lpstr>
      <vt:lpstr>Slide 9</vt:lpstr>
      <vt:lpstr>Slide 10</vt:lpstr>
      <vt:lpstr>Děkuji za pozornost </vt:lpstr>
      <vt:lpstr>Slide 12</vt:lpstr>
      <vt:lpstr>Slide 13</vt:lpstr>
    </vt:vector>
  </TitlesOfParts>
  <Company>MZOŠ</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OS Dolany</dc:creator>
  <cp:lastModifiedBy>Tanja</cp:lastModifiedBy>
  <cp:revision>9</cp:revision>
  <dcterms:created xsi:type="dcterms:W3CDTF">2012-11-26T11:43:35Z</dcterms:created>
  <dcterms:modified xsi:type="dcterms:W3CDTF">2013-08-31T18:16:04Z</dcterms:modified>
</cp:coreProperties>
</file>