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1" r:id="rId3"/>
    <p:sldId id="273" r:id="rId4"/>
    <p:sldId id="274" r:id="rId5"/>
    <p:sldId id="275" r:id="rId6"/>
    <p:sldId id="276" r:id="rId7"/>
    <p:sldId id="272" r:id="rId8"/>
    <p:sldId id="277" r:id="rId9"/>
    <p:sldId id="278" r:id="rId10"/>
    <p:sldId id="287" r:id="rId11"/>
    <p:sldId id="288" r:id="rId12"/>
    <p:sldId id="290" r:id="rId13"/>
    <p:sldId id="292" r:id="rId14"/>
    <p:sldId id="291" r:id="rId15"/>
    <p:sldId id="279" r:id="rId16"/>
    <p:sldId id="280" r:id="rId17"/>
    <p:sldId id="281" r:id="rId18"/>
    <p:sldId id="282" r:id="rId19"/>
    <p:sldId id="283" r:id="rId20"/>
    <p:sldId id="294" r:id="rId21"/>
    <p:sldId id="285" r:id="rId22"/>
    <p:sldId id="295" r:id="rId23"/>
    <p:sldId id="284" r:id="rId24"/>
  </p:sldIdLst>
  <p:sldSz cx="9144000" cy="6858000" type="screen4x3"/>
  <p:notesSz cx="6881813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85" autoAdjust="0"/>
    <p:restoredTop sz="94660"/>
  </p:normalViewPr>
  <p:slideViewPr>
    <p:cSldViewPr>
      <p:cViewPr varScale="1">
        <p:scale>
          <a:sx n="62" d="100"/>
          <a:sy n="62" d="100"/>
        </p:scale>
        <p:origin x="12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7B899E4-FD5D-4160-BFA4-B2BED9BE7873}" type="datetimeFigureOut">
              <a:rPr lang="hr-HR" smtClean="0"/>
              <a:t>29.9.2014.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AB3A2C97-CB81-46F6-A310-8A89C97917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5661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C525602A-A65D-4D56-AB1D-54E67246D03F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6B8FBF44-52CC-43DD-BC1D-9AC6CA26D2B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12521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767C-828F-48B6-A3A8-3AD08B0CAD77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ED33-A7F0-496B-99DE-874E1342A38C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036218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BF4-0D0F-43AC-AD86-794E3092CA93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181-9601-4776-986C-E05D5FE3224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17579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BF4-0D0F-43AC-AD86-794E3092CA93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181-9601-4776-986C-E05D5FE3224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1571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BF4-0D0F-43AC-AD86-794E3092CA93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181-9601-4776-986C-E05D5FE3224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952953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BF4-0D0F-43AC-AD86-794E3092CA93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181-9601-4776-986C-E05D5FE3224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01269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BF4-0D0F-43AC-AD86-794E3092CA93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181-9601-4776-986C-E05D5FE3224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226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7A8E-83C1-4A3F-BCF9-AFC585202C6C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C479-E15C-422D-94EB-B256E36C5C4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84097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8096-9F3C-45B1-8B77-609492942F51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DBFC-A2FB-4106-9E30-D666496125C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827512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BC6B-F318-48E2-9742-2BA055B47B58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59043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062-F5DE-4CCD-841A-27A9123AEF7B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D14E-4D31-49C2-806E-E6AB57614F77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42362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24B5-BFB5-49F8-9AA1-D81F8112AC3F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3083-E142-4862-816A-3311F55A56C8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59957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04F9-E248-4A5B-8455-E4F5CDF5C3F0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DC14-84B6-4A83-9D87-A62196397BA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19976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039-C659-4AF6-B51A-3C84F13AEDC1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9C0-3D0A-4599-AB4A-B3C8903CB678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54745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E1D0-1EDE-4571-884F-03D7A5758A7E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C44-2EF3-4648-BB72-E2E7036481F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3552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B26-8544-4A12-B29C-EB13ED7D2A5D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ED05-4098-4006-9B6F-6E5B0210FD3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10950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5152-38FD-4B25-9F2E-947565999ABC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ECA-1A80-45A0-8638-B51306EDDF29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806078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7BF4-0D0F-43AC-AD86-794E3092CA93}" type="datetime1">
              <a:rPr lang="en-US" altLang="sr-Latn-RS" smtClean="0"/>
              <a:pPr/>
              <a:t>9/28/2014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70A181-9601-4776-986C-E05D5FE3224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634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7F4-FC2D-46C7-B0AE-B67DEED5EC01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2051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hr-HR" altLang="sr-Latn-RS" sz="4800">
                <a:latin typeface="Tahoma" panose="020B0604030504040204" pitchFamily="34" charset="0"/>
              </a:rPr>
              <a:t>Prvi roditeljski sastanak</a:t>
            </a:r>
            <a:endParaRPr lang="en-US" altLang="sr-Latn-RS" sz="4800">
              <a:latin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98800" y="3889375"/>
            <a:ext cx="6045200" cy="1754188"/>
          </a:xfrm>
        </p:spPr>
        <p:txBody>
          <a:bodyPr>
            <a:normAutofit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731168"/>
          </a:xfrm>
        </p:spPr>
        <p:txBody>
          <a:bodyPr>
            <a:noAutofit/>
          </a:bodyPr>
          <a:lstStyle/>
          <a:p>
            <a:r>
              <a:rPr lang="hr-HR" sz="2400" dirty="0"/>
              <a:t>Pravilnik o načinima, postupcima i elementima vrednovanja učenika u osnovnoj i srednjoj </a:t>
            </a:r>
            <a:r>
              <a:rPr lang="hr-HR" sz="2400" dirty="0" smtClean="0"/>
              <a:t>školi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2000" b="1" dirty="0"/>
              <a:t>Vrednovanje</a:t>
            </a:r>
            <a:endParaRPr lang="hr-HR" b="1" dirty="0"/>
          </a:p>
          <a:p>
            <a:pPr>
              <a:spcBef>
                <a:spcPts val="0"/>
              </a:spcBef>
            </a:pPr>
            <a:r>
              <a:rPr lang="hr-HR" b="1" dirty="0"/>
              <a:t>Praćenje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r-HR" sz="1800" dirty="0"/>
              <a:t>sustavno uočavanje i bilježenje zapažanja o postignutoj razini kompetencija</a:t>
            </a:r>
          </a:p>
          <a:p>
            <a:pPr>
              <a:spcBef>
                <a:spcPts val="0"/>
              </a:spcBef>
            </a:pPr>
            <a:r>
              <a:rPr lang="hr-HR" b="1" dirty="0"/>
              <a:t>Provjeravanje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r-HR" sz="1800" dirty="0"/>
              <a:t>procjena postignute razine kompetencija</a:t>
            </a:r>
          </a:p>
          <a:p>
            <a:pPr>
              <a:spcBef>
                <a:spcPts val="0"/>
              </a:spcBef>
            </a:pPr>
            <a:r>
              <a:rPr lang="hr-HR" b="1" dirty="0"/>
              <a:t>Ocjenjivanje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r-HR" sz="1800" dirty="0"/>
              <a:t>pridavanje brojčane ili opisne (vladanje) ocjene rezultatima praćenja i provjeravanja</a:t>
            </a:r>
          </a:p>
          <a:p>
            <a:pPr>
              <a:spcBef>
                <a:spcPts val="0"/>
              </a:spcBef>
            </a:pPr>
            <a:r>
              <a:rPr lang="hr-HR" b="1" dirty="0"/>
              <a:t>Elementi ocjenjivanja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r-HR" sz="1800" dirty="0"/>
              <a:t>donosi ih učitelj zajedno s drugim učiteljima istog razreda – stručni aktiv (KRITERIJI ZA OCJENJIVANJE)</a:t>
            </a:r>
          </a:p>
          <a:p>
            <a:pPr>
              <a:spcBef>
                <a:spcPts val="0"/>
              </a:spcBef>
            </a:pPr>
            <a:r>
              <a:rPr lang="hr-HR" b="1" dirty="0"/>
              <a:t>Vrednovanje ponašanja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r-HR" sz="1800" dirty="0"/>
              <a:t>provode razrednici i stručni suradnici </a:t>
            </a:r>
            <a:r>
              <a:rPr lang="hr-HR" sz="1800" dirty="0" err="1"/>
              <a:t>tansparentno</a:t>
            </a:r>
            <a:r>
              <a:rPr lang="hr-HR" sz="1800" dirty="0"/>
              <a:t>, javno i kontinuirano, poštujući učenikovu osobnost i dajući svakom jednaku priliku</a:t>
            </a:r>
          </a:p>
          <a:p>
            <a:pPr>
              <a:spcBef>
                <a:spcPts val="0"/>
              </a:spcBef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 smtClean="0"/>
              <a:t>Zahvaljujemo na ustupljenom predlošku kolegi Hani Uzeirbegoviću.</a:t>
            </a:r>
            <a:endParaRPr lang="hr-HR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645908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32656"/>
            <a:ext cx="6347714" cy="570870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r-HR" sz="2000" b="1" dirty="0" err="1"/>
              <a:t>Vredovanje</a:t>
            </a:r>
            <a:r>
              <a:rPr lang="hr-HR" sz="2000" b="1" dirty="0"/>
              <a:t> učenika s teškoćama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800" dirty="0"/>
              <a:t>vrednuje se odnos prema radu, postavljenim zadacima i odgojnim vrijednostima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800" dirty="0"/>
              <a:t>učitelji trebaju primjeriti vrednovanje teškoći i osobnosti učenika (pa i vladanje)</a:t>
            </a:r>
          </a:p>
          <a:p>
            <a:pPr>
              <a:spcBef>
                <a:spcPts val="600"/>
              </a:spcBef>
            </a:pPr>
            <a:r>
              <a:rPr lang="hr-HR" sz="2000" b="1" dirty="0"/>
              <a:t>Uvodno ili inicijalno provjeravanje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800" dirty="0"/>
              <a:t>na početku godine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800" dirty="0"/>
              <a:t>rezultat se upisuje u rubriku bilježaka i ne ocjenjuje se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800" dirty="0"/>
              <a:t>služi kao informacija učeniku, roditelju i učitelju</a:t>
            </a:r>
          </a:p>
          <a:p>
            <a:pPr>
              <a:spcBef>
                <a:spcPts val="600"/>
              </a:spcBef>
            </a:pPr>
            <a:r>
              <a:rPr lang="hr-HR" sz="2000" b="1" dirty="0"/>
              <a:t>Usmeno provjeravanje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000" dirty="0"/>
              <a:t>kontinuirano tijekom školske godine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000" dirty="0"/>
              <a:t>na svakom satu bez obvezne najave (u pravilu do 10 minuta po učeniku)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000" dirty="0"/>
              <a:t>1 predmet ako je i pisana provjera isti dan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000" dirty="0"/>
              <a:t>2 predmeta ako nema pisane </a:t>
            </a:r>
            <a:r>
              <a:rPr lang="hr-HR" sz="2000" dirty="0" smtClean="0"/>
              <a:t>provjere</a:t>
            </a:r>
            <a:endParaRPr lang="hr-H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11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86793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720"/>
            <a:ext cx="6347714" cy="5708707"/>
          </a:xfrm>
        </p:spPr>
        <p:txBody>
          <a:bodyPr>
            <a:normAutofit/>
          </a:bodyPr>
          <a:lstStyle/>
          <a:p>
            <a:r>
              <a:rPr lang="hr-HR" sz="2000" b="1" dirty="0"/>
              <a:t>Pisano provjeravanje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kontinuirano tijekom školske godine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nakon obrađenih i uvježbanih sadržaja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u 1 danu 1 pisana provjera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u 1 tjednu najviše 4 pisane provjere</a:t>
            </a:r>
          </a:p>
          <a:p>
            <a:pPr lvl="0"/>
            <a:r>
              <a:rPr lang="hr-HR" sz="2000" b="1" dirty="0"/>
              <a:t>OKVIRNI </a:t>
            </a:r>
            <a:r>
              <a:rPr lang="hr-HR" sz="2000" b="1" dirty="0" err="1"/>
              <a:t>vremenik</a:t>
            </a:r>
            <a:r>
              <a:rPr lang="hr-HR" sz="2000" b="1" dirty="0"/>
              <a:t> pisanih </a:t>
            </a:r>
            <a:r>
              <a:rPr lang="hr-HR" sz="2000" b="1" dirty="0" smtClean="0"/>
              <a:t>radova</a:t>
            </a:r>
            <a:r>
              <a:rPr lang="hr-HR" sz="2000" b="1" dirty="0"/>
              <a:t> </a:t>
            </a:r>
            <a:endParaRPr lang="hr-HR" sz="20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 do kraja mjeseca na webu škole</a:t>
            </a:r>
          </a:p>
          <a:p>
            <a:pPr lvl="0"/>
            <a:r>
              <a:rPr lang="hr-HR" sz="2000" b="1" dirty="0" smtClean="0"/>
              <a:t>Zaključna </a:t>
            </a:r>
            <a:r>
              <a:rPr lang="hr-HR" sz="2000" b="1" dirty="0"/>
              <a:t>ocjena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Zaključna </a:t>
            </a:r>
            <a:r>
              <a:rPr lang="hr-HR" sz="1800" dirty="0"/>
              <a:t>ocjena iz nastavnog predmeta na kraju godine </a:t>
            </a:r>
            <a:r>
              <a:rPr lang="hr-HR" sz="1800" b="1" dirty="0"/>
              <a:t>ne mora proizlaziti iz aritmetičke sredine </a:t>
            </a:r>
            <a:r>
              <a:rPr lang="hr-HR" sz="1800" dirty="0"/>
              <a:t>upisanih ocjena – posebice ako je učenik pokazao napredak u 2. polugodištu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12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34717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620688"/>
            <a:ext cx="6347714" cy="542067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hr-HR" sz="3600" dirty="0">
                <a:solidFill>
                  <a:schemeClr val="accent1"/>
                </a:solidFill>
              </a:rPr>
              <a:t>Prava i obveze roditelja</a:t>
            </a:r>
            <a:endParaRPr lang="hr-HR" sz="3600" dirty="0">
              <a:solidFill>
                <a:schemeClr val="accent1"/>
              </a:solidFill>
            </a:endParaRP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 smtClean="0"/>
              <a:t>ima </a:t>
            </a:r>
            <a:r>
              <a:rPr lang="hr-HR" sz="2200" dirty="0"/>
              <a:t>pravo znati elemente ocjenjivanja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informira se na individualnim informativnim razgovorima i roditeljskim sastancima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dužan je redovito dolaziti na roditeljske sastanke i individualne razgovore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ima pravo uvida u ocjene i pisane radove učenika na individualnim informativnim razgovorima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ima pravo zatražiti individualni razgovor s predmetnim učiteljem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ima pravo na usmene i pisane predstavke (komentare, primjedbe, sugestije) o vrednovanju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u posljednjem tjednu nastave ne organiziraju se roditeljski sastanci ni individualni informativni </a:t>
            </a:r>
            <a:r>
              <a:rPr lang="hr-HR" sz="2200" dirty="0" smtClean="0"/>
              <a:t>razgovori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hr-HR" sz="3600" dirty="0">
                <a:solidFill>
                  <a:schemeClr val="accent1"/>
                </a:solidFill>
              </a:rPr>
              <a:t>Prava i obveze razrednika</a:t>
            </a:r>
            <a:endParaRPr lang="hr-HR" sz="5700" dirty="0">
              <a:solidFill>
                <a:schemeClr val="accent1"/>
              </a:solidFill>
            </a:endParaRP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 smtClean="0"/>
              <a:t>informirati </a:t>
            </a:r>
            <a:r>
              <a:rPr lang="hr-HR" sz="2200" dirty="0"/>
              <a:t>roditelje o Pravilniku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3 roditeljska u školskoj godini, informacije 1 tjedno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zaključuje ocjenu vladanja učenika, uz mišljenje razrednog vijeća (uzorno, dobro, loše)</a:t>
            </a:r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13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90538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720"/>
            <a:ext cx="6347714" cy="5708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>
                <a:solidFill>
                  <a:schemeClr val="accent1"/>
                </a:solidFill>
              </a:rPr>
              <a:t>Prava i obveze učitelja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ocjenjuje javno u razrednom odjelu (osim iznimnih slučajeva: nastava u bolnici, kući...)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ocjenu priopćava i obrazlaže učeniku javno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upisuje ocjenu u imenik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ocijenjeni pisani rad daje učeniku na uvid i čuva u školi do kraja šk. god.</a:t>
            </a:r>
          </a:p>
          <a:p>
            <a:pPr marL="0" indent="0">
              <a:buNone/>
            </a:pPr>
            <a:r>
              <a:rPr lang="hr-HR" sz="2800" dirty="0">
                <a:solidFill>
                  <a:schemeClr val="accent1"/>
                </a:solidFill>
              </a:rPr>
              <a:t>Prava i obveze učenika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ima pravo znati elemente ocjenjivanja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dužan je držati se pravila koja se odnose na postupke vrednovanja i ponašanja u školi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ukoliko se ne pridržava pravila, učitelj može predložiti određenu pedagošku mjeru razrednom ili učiteljskom vijeću koje donosi odluku o izricanju mjere za učenika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14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89149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0576-F02D-4820-ABF2-E6FD903D0634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1141413" y="277813"/>
            <a:ext cx="8002587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Popis predmeta i profesora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931988"/>
            <a:ext cx="7772400" cy="4198937"/>
          </a:xfrm>
        </p:spPr>
        <p:txBody>
          <a:bodyPr>
            <a:normAutofit lnSpcReduction="10000"/>
          </a:bodyPr>
          <a:lstStyle/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dirty="0">
                <a:solidFill>
                  <a:schemeClr val="tx2"/>
                </a:solidFill>
                <a:latin typeface="Tahoma" panose="020B0604030504040204" pitchFamily="34" charset="0"/>
              </a:rPr>
              <a:t>Hrvatski jezik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Svjetlana Pernar</a:t>
            </a: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Češki jezik – Lana </a:t>
            </a:r>
            <a:r>
              <a:rPr lang="hr-HR" altLang="sr-Latn-RS" b="1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Šimala</a:t>
            </a:r>
            <a:endParaRPr lang="hr-HR" altLang="sr-Latn-RS" b="1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Likovna kultura –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Danuška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 Doležal-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Balta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Glazbena kultura – </a:t>
            </a:r>
            <a:r>
              <a:rPr lang="hr-HR" altLang="sr-Latn-RS" b="1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Mahulenka</a:t>
            </a:r>
            <a:r>
              <a:rPr lang="hr-HR" altLang="sr-Latn-RS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b="1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Res</a:t>
            </a:r>
            <a:endParaRPr lang="hr-HR" altLang="sr-Latn-RS" b="1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dirty="0">
                <a:solidFill>
                  <a:schemeClr val="tx2"/>
                </a:solidFill>
                <a:latin typeface="Tahoma" panose="020B0604030504040204" pitchFamily="34" charset="0"/>
              </a:rPr>
              <a:t>Njemački jezik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Jiřinka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 Brkić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b="1" dirty="0">
                <a:solidFill>
                  <a:schemeClr val="tx2"/>
                </a:solidFill>
                <a:latin typeface="Tahoma" panose="020B0604030504040204" pitchFamily="34" charset="0"/>
              </a:rPr>
              <a:t>Matematika </a:t>
            </a:r>
            <a:r>
              <a:rPr lang="hr-HR" altLang="sr-Latn-RS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Eva Horvat</a:t>
            </a:r>
            <a:endParaRPr lang="hr-HR" altLang="sr-Latn-RS" b="1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Tehnika –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Jaromir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Bilek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dirty="0">
                <a:solidFill>
                  <a:schemeClr val="tx2"/>
                </a:solidFill>
                <a:latin typeface="Tahoma" panose="020B0604030504040204" pitchFamily="34" charset="0"/>
              </a:rPr>
              <a:t>Povijest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Miroslava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Veltruski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33400" indent="-533400">
              <a:buFont typeface="Calibri" panose="020F0502020204030204" pitchFamily="34" charset="0"/>
              <a:buAutoNum type="arabicPeriod"/>
            </a:pPr>
            <a:r>
              <a:rPr lang="hr-HR" altLang="sr-Latn-RS" dirty="0">
                <a:solidFill>
                  <a:schemeClr val="tx2"/>
                </a:solidFill>
                <a:latin typeface="Tahoma" panose="020B0604030504040204" pitchFamily="34" charset="0"/>
              </a:rPr>
              <a:t>Geografija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Ana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Vodvarka</a:t>
            </a:r>
            <a:endParaRPr lang="hr-HR" altLang="sr-Latn-RS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hr-HR" altLang="sr-Latn-RS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   Priroda </a:t>
            </a:r>
            <a:r>
              <a:rPr lang="hr-HR" altLang="sr-Latn-RS" b="1" dirty="0">
                <a:solidFill>
                  <a:schemeClr val="tx2"/>
                </a:solidFill>
                <a:latin typeface="Tahoma" panose="020B0604030504040204" pitchFamily="34" charset="0"/>
              </a:rPr>
              <a:t>– Ivana Jovanović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hr-HR" altLang="sr-Latn-RS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   TZK </a:t>
            </a:r>
            <a:r>
              <a:rPr lang="hr-HR" altLang="sr-Latn-RS" b="1" dirty="0">
                <a:solidFill>
                  <a:schemeClr val="tx2"/>
                </a:solidFill>
                <a:latin typeface="Tahoma" panose="020B0604030504040204" pitchFamily="34" charset="0"/>
              </a:rPr>
              <a:t>– Anita </a:t>
            </a:r>
            <a:r>
              <a:rPr lang="hr-HR" altLang="sr-Latn-RS" b="1" dirty="0" err="1">
                <a:solidFill>
                  <a:schemeClr val="tx2"/>
                </a:solidFill>
                <a:latin typeface="Tahoma" panose="020B0604030504040204" pitchFamily="34" charset="0"/>
              </a:rPr>
              <a:t>Ježabek</a:t>
            </a:r>
            <a:endParaRPr lang="hr-HR" altLang="sr-Latn-RS" b="1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en-US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75B-DCF7-420C-81AA-DD19C9DAC8BB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1068388" y="277813"/>
            <a:ext cx="8075612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Popis predmeta i profesora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8388" y="1410372"/>
            <a:ext cx="7772400" cy="419893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hr-HR" altLang="sr-Latn-RS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b="1" i="1" dirty="0" smtClean="0">
                <a:solidFill>
                  <a:schemeClr val="tx2"/>
                </a:solidFill>
                <a:latin typeface="Tahoma" panose="020B0604030504040204" pitchFamily="34" charset="0"/>
              </a:rPr>
              <a:t>Izborni predmeti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12. Informatika – Melita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Podhola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13. Engleski jezik – Tanja Koči Valdgoni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14. Vjeronauk –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Ksenia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Tomašek</a:t>
            </a:r>
            <a:endParaRPr lang="hr-HR" altLang="sr-Latn-RS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Izvannastavne aktivnosti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</a:t>
            </a:r>
            <a:r>
              <a:rPr lang="hr-HR" altLang="sr-Latn-RS" sz="1600" dirty="0" smtClean="0">
                <a:solidFill>
                  <a:schemeClr val="tx2"/>
                </a:solidFill>
                <a:latin typeface="Tahoma" panose="020B0604030504040204" pitchFamily="34" charset="0"/>
              </a:rPr>
              <a:t>odabrane trebaju pohađati cijelu godinu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Dopunska </a:t>
            </a: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nastava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</a:t>
            </a:r>
            <a:r>
              <a:rPr lang="hr-HR" altLang="sr-Latn-RS" sz="1600" dirty="0" smtClean="0">
                <a:solidFill>
                  <a:schemeClr val="tx2"/>
                </a:solidFill>
                <a:latin typeface="Tahoma" panose="020B0604030504040204" pitchFamily="34" charset="0"/>
              </a:rPr>
              <a:t>po potrebi u dogovoru s učiteljem, obavezni su dolaziti ako dobiju loše ocjene, nedolazak treba opravdati</a:t>
            </a:r>
            <a:endParaRPr lang="hr-HR" altLang="sr-Latn-RS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Dodatna </a:t>
            </a: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nastava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– </a:t>
            </a:r>
            <a:r>
              <a:rPr lang="hr-HR" altLang="sr-Latn-RS" sz="1600" dirty="0" smtClean="0">
                <a:solidFill>
                  <a:schemeClr val="tx2"/>
                </a:solidFill>
                <a:latin typeface="Tahoma" panose="020B0604030504040204" pitchFamily="34" charset="0"/>
              </a:rPr>
              <a:t>obavezni su pohađati satove dodatne nastave koju odaberu, nedolazak treba opravdati</a:t>
            </a:r>
            <a:endParaRPr lang="hr-HR" altLang="sr-Latn-RS" sz="160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Izvanškolske aktivnosti</a:t>
            </a:r>
            <a:endParaRPr lang="en-US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916E-481C-49B9-8B92-A57A5A768B45}" type="slidenum">
              <a:rPr lang="hr-HR" altLang="sr-Latn-RS"/>
              <a:pPr/>
              <a:t>17</a:t>
            </a:fld>
            <a:endParaRPr lang="hr-HR" altLang="sr-Latn-RS"/>
          </a:p>
        </p:txBody>
      </p:sp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1141413" y="333375"/>
            <a:ext cx="8002587" cy="1143000"/>
          </a:xfrm>
        </p:spPr>
        <p:txBody>
          <a:bodyPr/>
          <a:lstStyle/>
          <a:p>
            <a:r>
              <a:rPr lang="hr-HR" altLang="sr-Latn-RS" dirty="0">
                <a:solidFill>
                  <a:schemeClr val="accent2"/>
                </a:solidFill>
                <a:latin typeface="Tahoma" panose="020B0604030504040204" pitchFamily="34" charset="0"/>
              </a:rPr>
              <a:t>Kalendar školske godine</a:t>
            </a:r>
            <a:endParaRPr lang="en-US" altLang="sr-Latn-RS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40998" name="Group 3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0646252"/>
              </p:ext>
            </p:extLst>
          </p:nvPr>
        </p:nvGraphicFramePr>
        <p:xfrm>
          <a:off x="683569" y="1476375"/>
          <a:ext cx="6273745" cy="4738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0692"/>
                <a:gridCol w="2823053"/>
              </a:tblGrid>
              <a:tr h="5236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8. rujna– 23. prosinca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Prvo polugodište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5236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 listopada -srijeda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Dan neovisnosti</a:t>
                      </a:r>
                      <a:endParaRPr kumimoji="0" lang="en-US" altLang="sr-Latn-R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5236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24. prosinca - 9. siječnja 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Zimski </a:t>
                      </a:r>
                      <a:r>
                        <a:rPr kumimoji="0" lang="hr-HR" altLang="sr-Latn-RS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praznici</a:t>
                      </a:r>
                      <a:endParaRPr kumimoji="0" lang="en-US" altLang="sr-Latn-R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6489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 siječnja </a:t>
                      </a:r>
                      <a:r>
                        <a:rPr kumimoji="0" lang="hr-HR" altLang="sr-Latn-R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r>
                        <a:rPr kumimoji="0" lang="hr-HR" altLang="sr-Latn-R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16. lipnja - </a:t>
                      </a:r>
                      <a:r>
                        <a:rPr kumimoji="0" lang="hr-HR" altLang="sr-Latn-R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utorak</a:t>
                      </a:r>
                      <a:endParaRPr kumimoji="0" lang="en-US" altLang="sr-Latn-R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Drugo polugodište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6489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30. ožujka - 3. </a:t>
                      </a: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travnja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hr-HR" altLang="sr-Latn-R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 </a:t>
                      </a: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travnja -ponedjeljak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Proljetni </a:t>
                      </a:r>
                      <a:r>
                        <a:rPr kumimoji="0" lang="hr-HR" altLang="sr-Latn-RS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praznici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hr-HR" altLang="sr-Latn-R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Uskrsni ponedjeljak</a:t>
                      </a:r>
                      <a:endParaRPr kumimoji="0" lang="en-US" altLang="sr-Latn-R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5236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svibnja - petak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Praznik rada</a:t>
                      </a:r>
                      <a:endParaRPr kumimoji="0" lang="en-US" altLang="sr-Latn-R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6489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lipnja - četvrtak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Tijelovo</a:t>
                      </a:r>
                      <a:endParaRPr kumimoji="0" lang="en-US" altLang="sr-Latn-RS" sz="1600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523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Od 17. lipnja 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Ljetni </a:t>
                      </a:r>
                      <a:r>
                        <a:rPr kumimoji="0" lang="hr-HR" altLang="sr-Latn-RS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praznici</a:t>
                      </a:r>
                      <a:endParaRPr kumimoji="0" lang="en-US" altLang="sr-Latn-R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64F89-0AE4-42BF-86BE-5EB1F8FC738D}" type="slidenum">
              <a:rPr lang="hr-HR" altLang="sr-Latn-RS"/>
              <a:pPr/>
              <a:t>18</a:t>
            </a:fld>
            <a:endParaRPr lang="hr-HR" altLang="sr-Latn-RS"/>
          </a:p>
        </p:txBody>
      </p:sp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r>
              <a:rPr lang="hr-HR" altLang="sr-Latn-RS" dirty="0">
                <a:solidFill>
                  <a:schemeClr val="accent2"/>
                </a:solidFill>
                <a:latin typeface="Tahoma" panose="020B0604030504040204" pitchFamily="34" charset="0"/>
              </a:rPr>
              <a:t>Ekskurzije </a:t>
            </a:r>
            <a:endParaRPr lang="en-US" altLang="sr-Latn-RS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2765859"/>
              </p:ext>
            </p:extLst>
          </p:nvPr>
        </p:nvGraphicFramePr>
        <p:xfrm>
          <a:off x="611561" y="1420813"/>
          <a:ext cx="6120678" cy="337633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40659"/>
                <a:gridCol w="2039361"/>
                <a:gridCol w="2040658"/>
              </a:tblGrid>
              <a:tr h="16888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Policija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Kino / Kazalište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Jednodnevna </a:t>
                      </a:r>
                      <a:b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ekskurzija</a:t>
                      </a:r>
                      <a:endParaRPr kumimoji="0" lang="en-US" alt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/>
                </a:tc>
              </a:tr>
              <a:tr h="16875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projekt</a:t>
                      </a:r>
                      <a:endParaRPr kumimoji="0" lang="en-US" altLang="sr-Latn-R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-projekt </a:t>
                      </a: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 kontinent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hr-HR" altLang="sr-Latn-R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(gledanje filma, analiza i razgovor s režiserom)</a:t>
                      </a:r>
                      <a:endParaRPr kumimoji="0" lang="en-US" altLang="sr-Latn-R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hr-HR" altLang="sr-Latn-R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Papuk, Požega</a:t>
                      </a:r>
                      <a:endParaRPr kumimoji="0" lang="en-US" altLang="sr-Latn-R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hr-HR" dirty="0" smtClean="0"/>
              <a:t>Osiguranje učenika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103" y="1535973"/>
            <a:ext cx="6347714" cy="76435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Croatia</a:t>
            </a:r>
          </a:p>
          <a:p>
            <a:r>
              <a:rPr lang="hr-HR" dirty="0" smtClean="0"/>
              <a:t>20 kn</a:t>
            </a:r>
          </a:p>
          <a:p>
            <a:endParaRPr lang="hr-HR" dirty="0"/>
          </a:p>
          <a:p>
            <a:endParaRPr lang="hr-H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19</a:t>
            </a:fld>
            <a:endParaRPr lang="hr-HR" altLang="sr-Latn-R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598" y="2397433"/>
            <a:ext cx="6347713" cy="818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r-HR" dirty="0" smtClean="0"/>
              <a:t>Užina</a:t>
            </a:r>
            <a:endParaRPr lang="hr-H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0103" y="2962566"/>
            <a:ext cx="6347714" cy="3443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endParaRPr lang="hr-HR" dirty="0" smtClean="0"/>
          </a:p>
          <a:p>
            <a:pPr fontAlgn="auto"/>
            <a:r>
              <a:rPr lang="hr-HR" dirty="0" smtClean="0"/>
              <a:t>1. – poslije 3. sata (odmor 15min)	</a:t>
            </a:r>
          </a:p>
          <a:p>
            <a:pPr lvl="1" fontAlgn="auto"/>
            <a:r>
              <a:rPr lang="hr-HR" dirty="0" smtClean="0"/>
              <a:t>6 kn </a:t>
            </a:r>
          </a:p>
          <a:p>
            <a:pPr fontAlgn="auto"/>
            <a:r>
              <a:rPr lang="hr-HR" dirty="0" smtClean="0"/>
              <a:t>2. – poslije 5. sata (odmor 10 min)</a:t>
            </a:r>
          </a:p>
          <a:p>
            <a:pPr lvl="1" fontAlgn="auto"/>
            <a:r>
              <a:rPr lang="hr-HR" dirty="0" smtClean="0"/>
              <a:t>2 kn</a:t>
            </a:r>
          </a:p>
          <a:p>
            <a:pPr fontAlgn="auto"/>
            <a:r>
              <a:rPr lang="hr-HR" dirty="0" smtClean="0"/>
              <a:t>Dnevni boravak – 2.5 kn</a:t>
            </a:r>
          </a:p>
          <a:p>
            <a:pPr fontAlgn="auto"/>
            <a:r>
              <a:rPr lang="hr-HR" dirty="0" smtClean="0"/>
              <a:t>Svi obroci su blagovaoni</a:t>
            </a:r>
          </a:p>
          <a:p>
            <a:pPr fontAlgn="auto"/>
            <a:r>
              <a:rPr lang="hr-HR" dirty="0" smtClean="0"/>
              <a:t>Molimo provjerite nose li Vaša djeca ručnike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13755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AC9A-25A6-4230-8EC6-CA8D2EBD11F3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772400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Dnevni red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4294967295"/>
          </p:nvPr>
        </p:nvSpPr>
        <p:spPr>
          <a:xfrm>
            <a:off x="1371600" y="1196752"/>
            <a:ext cx="7772400" cy="5472608"/>
          </a:xfrm>
        </p:spPr>
        <p:txBody>
          <a:bodyPr>
            <a:normAutofit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Upoznavanje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Kućni red i statut </a:t>
            </a: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škole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Pedagoške mjere poticanja i sprečavanja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Pravilnik o ocjenjivanju</a:t>
            </a:r>
            <a:endParaRPr lang="hr-HR" altLang="sr-Latn-RS" sz="200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Popis predmeta</a:t>
            </a:r>
            <a:endParaRPr lang="hr-HR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Kalendar školske godine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Izleti i projekti</a:t>
            </a:r>
            <a:endParaRPr lang="hr-HR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Osiguranje učenika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Užina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Udžbenici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Izbor roditelja u Vijeće roditelja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Razno</a:t>
            </a:r>
            <a:endParaRPr lang="hr-HR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Udžbenici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Ukupno oko 930 kn </a:t>
            </a:r>
          </a:p>
          <a:p>
            <a:pPr marL="457200" lvl="1" indent="0">
              <a:buNone/>
            </a:pPr>
            <a:r>
              <a:rPr lang="hr-HR" dirty="0" smtClean="0"/>
              <a:t>(s atlasom i likovnom mapom)</a:t>
            </a:r>
          </a:p>
          <a:p>
            <a:endParaRPr lang="hr-HR" dirty="0"/>
          </a:p>
          <a:p>
            <a:r>
              <a:rPr lang="hr-HR" dirty="0" smtClean="0"/>
              <a:t>450,00 kn udžbenici</a:t>
            </a:r>
          </a:p>
          <a:p>
            <a:r>
              <a:rPr lang="hr-HR" dirty="0" smtClean="0"/>
              <a:t>480,00 kn radne bilježnice</a:t>
            </a:r>
          </a:p>
          <a:p>
            <a:endParaRPr lang="hr-HR" dirty="0" smtClean="0"/>
          </a:p>
          <a:p>
            <a:r>
              <a:rPr lang="hr-HR" dirty="0" smtClean="0"/>
              <a:t>Broj novih kupljenih udžbenika po učeniku       10</a:t>
            </a:r>
          </a:p>
          <a:p>
            <a:r>
              <a:rPr lang="hr-HR" dirty="0" smtClean="0"/>
              <a:t>Ukupno knjiga po učeniku                           27</a:t>
            </a:r>
          </a:p>
          <a:p>
            <a:endParaRPr lang="hr-HR" dirty="0"/>
          </a:p>
          <a:p>
            <a:pPr lvl="1"/>
            <a:r>
              <a:rPr lang="hr-HR" sz="1400" i="1" dirty="0" smtClean="0"/>
              <a:t>E-kupi: komplet za učenike 6. razreda 1120,00 kn</a:t>
            </a:r>
          </a:p>
          <a:p>
            <a:pPr lvl="1"/>
            <a:r>
              <a:rPr lang="hr-HR" sz="1400" i="1" dirty="0" smtClean="0"/>
              <a:t>Bez likovne mape i atlasa</a:t>
            </a:r>
            <a:endParaRPr lang="hr-HR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20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46618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hoto: Illustrative image for the 'May 2012 SGM Notes'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84368" cy="754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-319815"/>
            <a:ext cx="6347715" cy="1826581"/>
          </a:xfrm>
        </p:spPr>
        <p:txBody>
          <a:bodyPr/>
          <a:lstStyle/>
          <a:p>
            <a:r>
              <a:rPr lang="hr-HR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Izbor roditelja u Vijeće roditelja</a:t>
            </a:r>
            <a:endParaRPr lang="hr-HR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D14E-4D31-49C2-806E-E6AB57614F77}" type="slidenum">
              <a:rPr lang="hr-HR" altLang="sr-Latn-RS" smtClean="0"/>
              <a:pPr/>
              <a:t>21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37447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634809" cy="6192688"/>
          </a:xfrm>
        </p:spPr>
        <p:txBody>
          <a:bodyPr>
            <a:normAutofit/>
          </a:bodyPr>
          <a:lstStyle/>
          <a:p>
            <a:r>
              <a:rPr lang="hr-HR" dirty="0" smtClean="0"/>
              <a:t>Pitanja</a:t>
            </a:r>
          </a:p>
          <a:p>
            <a:endParaRPr lang="hr-HR" dirty="0"/>
          </a:p>
          <a:p>
            <a:r>
              <a:rPr lang="hr-HR" dirty="0"/>
              <a:t>Dodatne </a:t>
            </a:r>
            <a:r>
              <a:rPr lang="hr-HR" dirty="0" smtClean="0"/>
              <a:t>informacije</a:t>
            </a:r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Tečaj češkog jezika: </a:t>
            </a:r>
            <a:r>
              <a:rPr lang="hr-HR" dirty="0" err="1"/>
              <a:t>ut</a:t>
            </a:r>
            <a:r>
              <a:rPr lang="hr-HR" dirty="0"/>
              <a:t> 17-18 </a:t>
            </a:r>
            <a:r>
              <a:rPr lang="hr-HR" dirty="0" err="1"/>
              <a:t>Naďa</a:t>
            </a:r>
            <a:r>
              <a:rPr lang="hr-HR" dirty="0"/>
              <a:t> </a:t>
            </a:r>
            <a:r>
              <a:rPr lang="hr-HR" dirty="0" err="1"/>
              <a:t>Sviděrek</a:t>
            </a:r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Centar za izvrsnost BJ: mat, </a:t>
            </a:r>
          </a:p>
          <a:p>
            <a:pPr marL="285750" indent="-285750">
              <a:buFontTx/>
              <a:buChar char="-"/>
            </a:pPr>
            <a:r>
              <a:rPr lang="hr-HR" dirty="0"/>
              <a:t>sub 7.,8.OŠ i  1.,2. </a:t>
            </a:r>
            <a:r>
              <a:rPr lang="hr-HR" dirty="0" smtClean="0"/>
              <a:t>SS</a:t>
            </a:r>
          </a:p>
          <a:p>
            <a:pPr marL="285750" indent="-285750">
              <a:buFontTx/>
              <a:buChar char="-"/>
            </a:pPr>
            <a:endParaRPr lang="hr-HR" dirty="0" smtClean="0"/>
          </a:p>
          <a:p>
            <a:r>
              <a:rPr lang="hr-HR" dirty="0" smtClean="0"/>
              <a:t>Na webu naše škole možete pročitati </a:t>
            </a:r>
          </a:p>
          <a:p>
            <a:pPr lvl="1"/>
            <a:r>
              <a:rPr lang="hr-HR" sz="1800" dirty="0" err="1"/>
              <a:t>v</a:t>
            </a:r>
            <a:r>
              <a:rPr lang="hr-HR" sz="1800" dirty="0" err="1" smtClean="0"/>
              <a:t>remenik</a:t>
            </a:r>
            <a:r>
              <a:rPr lang="hr-HR" dirty="0" smtClean="0"/>
              <a:t>, </a:t>
            </a:r>
            <a:r>
              <a:rPr lang="hr-HR" sz="1800" dirty="0" smtClean="0"/>
              <a:t>informacije</a:t>
            </a:r>
            <a:endParaRPr lang="hr-HR" dirty="0" smtClean="0"/>
          </a:p>
          <a:p>
            <a:pPr lvl="1"/>
            <a:r>
              <a:rPr lang="hr-HR" sz="1800" dirty="0"/>
              <a:t>ŠKOLSKI KURIKUL 2014./2015</a:t>
            </a:r>
            <a:r>
              <a:rPr lang="hr-HR" sz="1800" dirty="0" smtClean="0"/>
              <a:t>.</a:t>
            </a:r>
          </a:p>
          <a:p>
            <a:pPr lvl="1"/>
            <a:r>
              <a:rPr lang="pl-PL" sz="1800" dirty="0" smtClean="0"/>
              <a:t>Izvješće </a:t>
            </a:r>
            <a:r>
              <a:rPr lang="pl-PL" sz="1800" dirty="0"/>
              <a:t>o realizaciji Godišnjeg plana i programa rada </a:t>
            </a:r>
            <a:r>
              <a:rPr lang="pl-PL" sz="1800" dirty="0" smtClean="0"/>
              <a:t>škole</a:t>
            </a:r>
          </a:p>
          <a:p>
            <a:pPr lvl="1"/>
            <a:r>
              <a:rPr lang="pl-PL" sz="1800" dirty="0" smtClean="0"/>
              <a:t>O školi</a:t>
            </a:r>
          </a:p>
          <a:p>
            <a:pPr lvl="2"/>
            <a:r>
              <a:rPr lang="pl-PL" sz="1800" dirty="0" smtClean="0"/>
              <a:t>Djelatnici</a:t>
            </a:r>
            <a:endParaRPr lang="pl-PL" dirty="0" smtClean="0"/>
          </a:p>
          <a:p>
            <a:pPr lvl="3"/>
            <a:r>
              <a:rPr lang="pl-PL" sz="1800" dirty="0" smtClean="0"/>
              <a:t>Tanja Koči Valdgoni-dokumenti</a:t>
            </a:r>
            <a:endParaRPr lang="hr-HR" sz="1800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D02-97AF-43C5-9E55-9DF4A7A99E8D}" type="slidenum">
              <a:rPr lang="hr-HR" altLang="sr-Latn-RS" smtClean="0"/>
              <a:pPr/>
              <a:t>22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27733672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ents.jpg (275×18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354" y="3986827"/>
            <a:ext cx="4430646" cy="294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ank-you.jpg (284×17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6" y="6009"/>
            <a:ext cx="6925597" cy="20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Hvala na </a:t>
            </a:r>
            <a:r>
              <a:rPr lang="hr-HR" dirty="0" err="1" smtClean="0"/>
              <a:t>pozornoosti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Sretno u školskoj godini 2014/2015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879040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181-9601-4776-986C-E05D5FE32246}" type="slidenum">
              <a:rPr lang="hr-HR" altLang="sr-Latn-RS" smtClean="0"/>
              <a:pPr/>
              <a:t>23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6916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5936-7297-4156-8303-E52F6422BAE7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Upoznavanje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600200"/>
            <a:ext cx="7772400" cy="4530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solidFill>
                  <a:schemeClr val="tx2"/>
                </a:solidFill>
                <a:latin typeface="Tahoma" panose="020B0604030504040204" pitchFamily="34" charset="0"/>
              </a:rPr>
              <a:t>O razredniku: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Ime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:</a:t>
            </a:r>
            <a:r>
              <a:rPr lang="en-GB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 Tanja 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Prezime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: Koči Valdgoni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Zvanje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: dipl. </a:t>
            </a:r>
            <a:r>
              <a:rPr lang="hr-HR" altLang="sr-Latn-RS" sz="1800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uč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. razredne nastave i engleskog jezika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Završena škola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: Učiteljski fakultet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Dodatno 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obrazovanje: ECDL, British </a:t>
            </a:r>
            <a:r>
              <a:rPr lang="hr-HR" altLang="sr-Latn-RS" sz="1800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Council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Mobitel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: 091 494 1000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E-mail: 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tanja.school@gmail.com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Web: 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http://os-ceska-jakomenskog-daruvar.skole.hr/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Informacije</a:t>
            </a: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: četvrtak 4. sat (10:40-11:25)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dirty="0" smtClean="0">
                <a:solidFill>
                  <a:schemeClr val="tx2"/>
                </a:solidFill>
                <a:latin typeface="Tahoma" panose="020B0604030504040204" pitchFamily="34" charset="0"/>
              </a:rPr>
              <a:t>po dogovoru, može i u popodnevnim satima</a:t>
            </a:r>
            <a:endParaRPr lang="hr-HR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z="18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1671-15B7-49B3-A206-E876EBAB595B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141413" y="277813"/>
            <a:ext cx="8002587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Stručna tijela škole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863725"/>
            <a:ext cx="7772400" cy="4267200"/>
          </a:xfrm>
        </p:spPr>
        <p:txBody>
          <a:bodyPr>
            <a:normAutofit fontScale="92500" lnSpcReduction="20000"/>
          </a:bodyPr>
          <a:lstStyle/>
          <a:p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Ravnateljica: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Leonora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Janota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hr-HR" altLang="sr-Latn-RS" dirty="0">
                <a:solidFill>
                  <a:schemeClr val="tx2"/>
                </a:solidFill>
                <a:latin typeface="Tahoma" panose="020B0604030504040204" pitchFamily="34" charset="0"/>
              </a:rPr>
              <a:t>Pedagog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: Marija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Valek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Razrednica: 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Tanja Koči Valdgoni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hr-HR" altLang="sr-Latn-RS" dirty="0">
                <a:solidFill>
                  <a:schemeClr val="tx2"/>
                </a:solidFill>
                <a:latin typeface="Tahoma" panose="020B0604030504040204" pitchFamily="34" charset="0"/>
              </a:rPr>
              <a:t>Knjižničarka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: Mira </a:t>
            </a:r>
            <a:r>
              <a:rPr lang="hr-HR" altLang="sr-Latn-RS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Barberić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hr-HR" altLang="sr-Latn-RS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3200" dirty="0" smtClean="0">
                <a:solidFill>
                  <a:schemeClr val="accent1"/>
                </a:solidFill>
                <a:latin typeface="Tahoma" panose="020B0604030504040204" pitchFamily="34" charset="0"/>
              </a:rPr>
              <a:t>Razredni izbori 				</a:t>
            </a:r>
            <a:r>
              <a:rPr lang="hr-HR" altLang="sr-Latn-RS" sz="2200" dirty="0" smtClean="0">
                <a:solidFill>
                  <a:schemeClr val="accent1"/>
                </a:solidFill>
                <a:latin typeface="Tahoma" panose="020B0604030504040204" pitchFamily="34" charset="0"/>
              </a:rPr>
              <a:t>(GOO)</a:t>
            </a:r>
            <a:endParaRPr lang="hr-HR" altLang="sr-Latn-RS" sz="3200" dirty="0" smtClean="0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r>
              <a:rPr lang="hr-HR" altLang="sr-Latn-RS" sz="1900" dirty="0" smtClean="0">
                <a:solidFill>
                  <a:schemeClr val="tx1"/>
                </a:solidFill>
                <a:latin typeface="Tahoma" panose="020B0604030504040204" pitchFamily="34" charset="0"/>
              </a:rPr>
              <a:t>Predsjednik razreda: Paula Horvat</a:t>
            </a:r>
          </a:p>
          <a:p>
            <a:r>
              <a:rPr lang="hr-HR" altLang="sr-Latn-RS" sz="1900" dirty="0" smtClean="0">
                <a:solidFill>
                  <a:schemeClr val="tx1"/>
                </a:solidFill>
                <a:latin typeface="Tahoma" panose="020B0604030504040204" pitchFamily="34" charset="0"/>
              </a:rPr>
              <a:t>Zamjenik predsjednika: Korina </a:t>
            </a:r>
            <a:r>
              <a:rPr lang="hr-HR" altLang="sr-Latn-RS" sz="1900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Krejča</a:t>
            </a:r>
            <a:endParaRPr lang="hr-HR" altLang="sr-Latn-RS" sz="1900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r>
              <a:rPr lang="hr-HR" altLang="sr-Latn-RS" sz="1900" dirty="0" smtClean="0">
                <a:solidFill>
                  <a:schemeClr val="tx1"/>
                </a:solidFill>
                <a:latin typeface="Tahoma" panose="020B0604030504040204" pitchFamily="34" charset="0"/>
              </a:rPr>
              <a:t>Predstavnik za Vijeće Učenika: Dora </a:t>
            </a:r>
            <a:r>
              <a:rPr lang="hr-HR" altLang="sr-Latn-RS" sz="1900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Đuras</a:t>
            </a:r>
            <a:endParaRPr lang="hr-HR" altLang="sr-Latn-RS" sz="1900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r>
              <a:rPr lang="hr-HR" altLang="sr-Latn-RS" sz="1900" dirty="0" smtClean="0">
                <a:solidFill>
                  <a:schemeClr val="tx1"/>
                </a:solidFill>
                <a:latin typeface="Tahoma" panose="020B0604030504040204" pitchFamily="34" charset="0"/>
              </a:rPr>
              <a:t>Zamjenik za Vijeće učenika: Ena </a:t>
            </a:r>
            <a:r>
              <a:rPr lang="hr-HR" altLang="sr-Latn-RS" sz="1900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Tuković</a:t>
            </a:r>
            <a:endParaRPr lang="hr-HR" altLang="sr-Latn-RS" sz="1900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lvl="1"/>
            <a:r>
              <a:rPr lang="hr-HR" altLang="sr-Latn-RS" sz="1700" dirty="0" smtClean="0">
                <a:solidFill>
                  <a:schemeClr val="tx1"/>
                </a:solidFill>
                <a:latin typeface="Tahoma" panose="020B0604030504040204" pitchFamily="34" charset="0"/>
              </a:rPr>
              <a:t>Ostali kandidati s manje glasova: </a:t>
            </a:r>
          </a:p>
          <a:p>
            <a:pPr marL="457200" lvl="1" indent="0">
              <a:buNone/>
            </a:pPr>
            <a:r>
              <a:rPr lang="hr-HR" altLang="sr-Latn-RS" sz="1700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Lucia</a:t>
            </a:r>
            <a:r>
              <a:rPr lang="hr-HR" altLang="sr-Latn-RS" sz="1700" dirty="0" smtClean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1700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Milde</a:t>
            </a:r>
            <a:r>
              <a:rPr lang="hr-HR" altLang="sr-Latn-RS" sz="1700" dirty="0" smtClean="0">
                <a:solidFill>
                  <a:schemeClr val="tx1"/>
                </a:solidFill>
                <a:latin typeface="Tahoma" panose="020B0604030504040204" pitchFamily="34" charset="0"/>
              </a:rPr>
              <a:t>, Ivan Bogdan i Mateo Marinić</a:t>
            </a:r>
          </a:p>
          <a:p>
            <a:pPr>
              <a:buFont typeface="Wingdings" panose="05000000000000000000" pitchFamily="2" charset="2"/>
              <a:buNone/>
            </a:pP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AC1-92FA-4973-9F60-8D4C6684B593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Kućni red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289050" y="1787525"/>
            <a:ext cx="6163270" cy="42687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Učenici su dužni na vrijeme dolaziti na nastavu.</a:t>
            </a:r>
          </a:p>
          <a:p>
            <a:pPr marL="514350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Na znak početka nastave učenici su dužni biti na svojim radnim mjestima pripremiti pribor za rad.</a:t>
            </a:r>
          </a:p>
          <a:p>
            <a:pPr marL="514350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Učenici pozdravljaju profesora ili bilo koju odraslu osobu, prilikom ulaska ili izlaska iz učionice ustajanjem.</a:t>
            </a:r>
          </a:p>
          <a:p>
            <a:pPr marL="514350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U svim prostorijama škole najstrože je zabranjeno:</a:t>
            </a:r>
          </a:p>
          <a:p>
            <a:pPr marL="1771650" lvl="3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pušenje,</a:t>
            </a:r>
          </a:p>
          <a:p>
            <a:pPr marL="1771650" lvl="3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unošenje alkohola, opojnih sredstava</a:t>
            </a: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, </a:t>
            </a:r>
            <a:endParaRPr lang="hr-HR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1771650" lvl="3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igranje igara na sreću i svih vrsta kartanja</a:t>
            </a: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.</a:t>
            </a:r>
          </a:p>
          <a:p>
            <a:pPr marL="1771650" lvl="3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Unošenje petardi i ostalih eksplozivnih sredstava</a:t>
            </a:r>
            <a:endParaRPr lang="hr-HR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1771650" lvl="3" indent="-514350"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sr-Latn-RS" sz="20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9CAA-C4A4-46E0-BBCE-8C18FE6BAD8A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1413" y="277813"/>
            <a:ext cx="8002587" cy="1143000"/>
          </a:xfrm>
        </p:spPr>
        <p:txBody>
          <a:bodyPr>
            <a:normAutofit/>
          </a:bodyPr>
          <a:lstStyle/>
          <a:p>
            <a:r>
              <a:rPr lang="hr-HR" altLang="sr-Latn-RS" sz="3800">
                <a:latin typeface="Tahoma" panose="020B0604030504040204" pitchFamily="34" charset="0"/>
              </a:rPr>
              <a:t>Ispričavanje izostanaka s nastave</a:t>
            </a:r>
            <a:endParaRPr lang="en-US" altLang="sr-Latn-RS" sz="3800">
              <a:latin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863725"/>
            <a:ext cx="5360640" cy="37975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Ukoliko je učenik bolestan duže od 5 dana, roditelj učenika dužan je obavijestiti razrednika ili upravu škole.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Roditelj je dužan, nakon povratka učenika s bolovanja, u roku od 7 dana donijeti liječničku potvrdu</a:t>
            </a: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Za kraće izostanke dovoljna je ispričnica roditelja</a:t>
            </a:r>
            <a:endParaRPr lang="hr-HR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Učenika sa nastave može pustiti samo </a:t>
            </a:r>
            <a:r>
              <a:rPr lang="hr-HR" altLang="sr-Latn-RS" sz="2000" dirty="0" smtClean="0">
                <a:solidFill>
                  <a:schemeClr val="tx2"/>
                </a:solidFill>
                <a:latin typeface="Tahoma" panose="020B0604030504040204" pitchFamily="34" charset="0"/>
              </a:rPr>
              <a:t>razrednik ili pedagog (dežurni učitelj, u hitnim slučajevima)</a:t>
            </a:r>
            <a:endParaRPr lang="en-US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BDE6-09FC-4F5F-B0B4-F59AD8E3ABCB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1141413" y="277813"/>
            <a:ext cx="8002587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Obveze roditelja/skrbnika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857375"/>
            <a:ext cx="5216624" cy="4183988"/>
          </a:xfrm>
        </p:spPr>
        <p:txBody>
          <a:bodyPr>
            <a:noAutofit/>
          </a:bodyPr>
          <a:lstStyle/>
          <a:p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Odgovornost za redovno pohađanje nastave i opravdavanje izostanaka.</a:t>
            </a:r>
          </a:p>
          <a:p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Redovito se informirati o uspjehu učenika</a:t>
            </a:r>
            <a:r>
              <a:rPr lang="hr-HR" altLang="sr-Latn-RS" dirty="0" smtClean="0">
                <a:solidFill>
                  <a:schemeClr val="tx2"/>
                </a:solidFill>
                <a:latin typeface="Tahoma" panose="020B0604030504040204" pitchFamily="34" charset="0"/>
              </a:rPr>
              <a:t>. (učitelji će organizirati i informacije u popodnevnim satima)</a:t>
            </a:r>
            <a:endParaRPr lang="hr-HR" altLang="sr-Latn-RS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U slučaju da se roditelj/skrbnik ne odazove u školu nakon dva pismena poziva škola obavještava centar za socijalnu skrb.</a:t>
            </a:r>
          </a:p>
          <a:p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Voditi računa o ponašanju učenika izvan škole. </a:t>
            </a:r>
            <a:endParaRPr lang="en-US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A6B-570C-4A53-B9DE-25A0A3540A5D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1141413" y="277813"/>
            <a:ext cx="8002587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Pedagoške mjere poticanja</a:t>
            </a:r>
            <a:r>
              <a:rPr lang="hr-HR" altLang="sr-Latn-RS"/>
              <a:t> </a:t>
            </a:r>
            <a:endParaRPr lang="en-US" alt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03648" y="1268760"/>
            <a:ext cx="6224736" cy="4267200"/>
          </a:xfrm>
        </p:spPr>
        <p:txBody>
          <a:bodyPr>
            <a:noAutofit/>
          </a:bodyPr>
          <a:lstStyle/>
          <a:p>
            <a:r>
              <a:rPr lang="hr-HR" altLang="sr-Latn-RS" sz="2800" dirty="0">
                <a:solidFill>
                  <a:schemeClr val="tx2"/>
                </a:solidFill>
                <a:latin typeface="Tahoma" panose="020B0604030504040204" pitchFamily="34" charset="0"/>
              </a:rPr>
              <a:t>Pohvale učenicima izriču: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predmetni nastavnik,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razrednik,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ravnatelj,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nastavničko vijeće,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školski odbor.</a:t>
            </a:r>
          </a:p>
          <a:p>
            <a:r>
              <a:rPr lang="hr-HR" altLang="sr-Latn-RS" sz="2800" dirty="0">
                <a:solidFill>
                  <a:schemeClr val="tx2"/>
                </a:solidFill>
                <a:latin typeface="Tahoma" panose="020B0604030504040204" pitchFamily="34" charset="0"/>
              </a:rPr>
              <a:t>Pohvale mogu biti: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usmene, objavljene na sjednici stručnih tijela,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pisane (pohvalnice diplome, priznanja),</a:t>
            </a:r>
          </a:p>
          <a:p>
            <a:pPr lvl="4"/>
            <a:r>
              <a:rPr lang="hr-HR" altLang="sr-Latn-RS" sz="1800" dirty="0">
                <a:solidFill>
                  <a:schemeClr val="tx2"/>
                </a:solidFill>
                <a:latin typeface="Tahoma" panose="020B0604030504040204" pitchFamily="34" charset="0"/>
              </a:rPr>
              <a:t>u obliku prigodnih poklona.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B709-7461-4172-99C2-B6D0B21ABF81}" type="slidenum">
              <a:rPr lang="hr-HR" altLang="sr-Latn-RS"/>
              <a:pPr/>
              <a:t>9</a:t>
            </a:fld>
            <a:endParaRPr lang="hr-HR" altLang="sr-Latn-RS"/>
          </a:p>
        </p:txBody>
      </p:sp>
      <p:sp>
        <p:nvSpPr>
          <p:cNvPr id="37890" name="Title 4"/>
          <p:cNvSpPr>
            <a:spLocks noGrp="1"/>
          </p:cNvSpPr>
          <p:nvPr>
            <p:ph type="title" idx="4294967295"/>
          </p:nvPr>
        </p:nvSpPr>
        <p:spPr>
          <a:xfrm>
            <a:off x="1068388" y="277813"/>
            <a:ext cx="8075612" cy="1143000"/>
          </a:xfrm>
        </p:spPr>
        <p:txBody>
          <a:bodyPr/>
          <a:lstStyle/>
          <a:p>
            <a:r>
              <a:rPr lang="hr-HR" altLang="sr-Latn-RS">
                <a:latin typeface="Tahoma" panose="020B0604030504040204" pitchFamily="34" charset="0"/>
              </a:rPr>
              <a:t>Pedagoške mjere - sprječavanja</a:t>
            </a:r>
            <a:endParaRPr lang="en-US" altLang="sr-Latn-RS">
              <a:latin typeface="Tahom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008063" y="1700213"/>
            <a:ext cx="6516265" cy="42672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hr-HR" altLang="sr-Latn-RS" sz="2000" b="1" u="sng" dirty="0">
                <a:solidFill>
                  <a:schemeClr val="tx2"/>
                </a:solidFill>
                <a:latin typeface="Tahoma" panose="020B0604030504040204" pitchFamily="34" charset="0"/>
              </a:rPr>
              <a:t>Opomena razrednika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- zbog ometanja nastave, neispričanih 4 do 6 sati, kršenje odredbi Kućnog reda …</a:t>
            </a:r>
          </a:p>
          <a:p>
            <a:pPr>
              <a:lnSpc>
                <a:spcPct val="110000"/>
              </a:lnSpc>
            </a:pPr>
            <a:r>
              <a:rPr lang="hr-HR" altLang="sr-Latn-RS" sz="2000" b="1" u="sng" dirty="0">
                <a:solidFill>
                  <a:schemeClr val="tx2"/>
                </a:solidFill>
                <a:latin typeface="Tahoma" panose="020B0604030504040204" pitchFamily="34" charset="0"/>
              </a:rPr>
              <a:t>Ukor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–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zbog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duljeg nemarnog odnosa prema učeničkim obvezama,  neispričanih 7 do 15 sati, drskog ponašanja prema nastavniku, djelatniku škole, kolegi …</a:t>
            </a:r>
          </a:p>
          <a:p>
            <a:pPr>
              <a:lnSpc>
                <a:spcPct val="110000"/>
              </a:lnSpc>
            </a:pPr>
            <a:r>
              <a:rPr lang="hr-HR" altLang="sr-Latn-RS" sz="2000" b="1" u="sng" dirty="0">
                <a:solidFill>
                  <a:schemeClr val="tx2"/>
                </a:solidFill>
                <a:latin typeface="Tahoma" panose="020B0604030504040204" pitchFamily="34" charset="0"/>
              </a:rPr>
              <a:t>Opomena pred isključenje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–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zbog neispričanih 16 do 25 sati, ugrožavanja sigurnosti učenika ili djelatnika škole … </a:t>
            </a:r>
          </a:p>
          <a:p>
            <a:pPr>
              <a:lnSpc>
                <a:spcPct val="110000"/>
              </a:lnSpc>
            </a:pPr>
            <a:r>
              <a:rPr lang="hr-HR" altLang="sr-Latn-RS" sz="2000" b="1" u="sng" dirty="0">
                <a:solidFill>
                  <a:schemeClr val="tx2"/>
                </a:solidFill>
                <a:latin typeface="Tahoma" panose="020B0604030504040204" pitchFamily="34" charset="0"/>
              </a:rPr>
              <a:t>Isključenje iz škole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–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zbog</a:t>
            </a:r>
            <a:r>
              <a:rPr lang="hr-HR" altLang="sr-Latn-RS" sz="2000" b="1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hr-HR" altLang="sr-Latn-RS" sz="2000" dirty="0">
                <a:solidFill>
                  <a:schemeClr val="tx2"/>
                </a:solidFill>
                <a:latin typeface="Tahoma" panose="020B0604030504040204" pitchFamily="34" charset="0"/>
              </a:rPr>
              <a:t>neispričanih 25 sati, izazivanja tuče, uživanja u alkoholu, otuđivanja imovine … </a:t>
            </a:r>
            <a:endParaRPr lang="en-US" altLang="sr-Latn-RS" sz="20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1279</TotalTime>
  <Words>1281</Words>
  <Application>Microsoft Office PowerPoint</Application>
  <PresentationFormat>On-screen Show (4:3)</PresentationFormat>
  <Paragraphs>245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Prvi roditeljski sastanak</vt:lpstr>
      <vt:lpstr>Dnevni red</vt:lpstr>
      <vt:lpstr>Upoznavanje</vt:lpstr>
      <vt:lpstr>Stručna tijela škole</vt:lpstr>
      <vt:lpstr>Kućni red</vt:lpstr>
      <vt:lpstr>Ispričavanje izostanaka s nastave</vt:lpstr>
      <vt:lpstr>Obveze roditelja/skrbnika</vt:lpstr>
      <vt:lpstr>Pedagoške mjere poticanja </vt:lpstr>
      <vt:lpstr>Pedagoške mjere - sprječavanja</vt:lpstr>
      <vt:lpstr>Pravilnik o načinima, postupcima i elementima vrednovanja učenika u osnovnoj i srednjoj školi </vt:lpstr>
      <vt:lpstr>PowerPoint Presentation</vt:lpstr>
      <vt:lpstr>PowerPoint Presentation</vt:lpstr>
      <vt:lpstr>PowerPoint Presentation</vt:lpstr>
      <vt:lpstr>PowerPoint Presentation</vt:lpstr>
      <vt:lpstr>Popis predmeta i profesora</vt:lpstr>
      <vt:lpstr>Popis predmeta i profesora</vt:lpstr>
      <vt:lpstr>Kalendar školske godine</vt:lpstr>
      <vt:lpstr>Ekskurzije </vt:lpstr>
      <vt:lpstr>Osiguranje učenika</vt:lpstr>
      <vt:lpstr>Udžbenici</vt:lpstr>
      <vt:lpstr>Izbor roditelja u Vijeće roditelja</vt:lpstr>
      <vt:lpstr>PowerPoint Presentation</vt:lpstr>
      <vt:lpstr>Hvala na pozornoosti  Sretno u školskoj godini 2014/2015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roditeljski sastanak</dc:title>
  <dc:creator>Tanja Koči Valdgoni</dc:creator>
  <cp:lastModifiedBy>Tanja Koči Valdgoni</cp:lastModifiedBy>
  <cp:revision>20</cp:revision>
  <cp:lastPrinted>2014-09-29T07:08:31Z</cp:lastPrinted>
  <dcterms:created xsi:type="dcterms:W3CDTF">2014-09-25T11:24:41Z</dcterms:created>
  <dcterms:modified xsi:type="dcterms:W3CDTF">2014-09-29T07:56:30Z</dcterms:modified>
</cp:coreProperties>
</file>