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1" r:id="rId4"/>
    <p:sldId id="260" r:id="rId5"/>
    <p:sldId id="287" r:id="rId6"/>
    <p:sldId id="289" r:id="rId7"/>
    <p:sldId id="290" r:id="rId8"/>
    <p:sldId id="291" r:id="rId9"/>
    <p:sldId id="292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3" r:id="rId20"/>
    <p:sldId id="262" r:id="rId21"/>
    <p:sldId id="286" r:id="rId22"/>
    <p:sldId id="270" r:id="rId2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501" autoAdjust="0"/>
  </p:normalViewPr>
  <p:slideViewPr>
    <p:cSldViewPr snapToGrid="0">
      <p:cViewPr varScale="1">
        <p:scale>
          <a:sx n="61" d="100"/>
          <a:sy n="61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18.9.2019.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18.9.2019.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71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3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607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18.9.2019.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5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7.png" /><Relationship Id="rId4" Type="http://schemas.openxmlformats.org/officeDocument/2006/relationships/image" Target="../media/image5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8.jpg" /><Relationship Id="rId4" Type="http://schemas.openxmlformats.org/officeDocument/2006/relationships/image" Target="../media/image5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/>
              <a:t>Roditeljski sastanak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14800"/>
            <a:ext cx="6858002" cy="914400"/>
          </a:xfrm>
        </p:spPr>
        <p:txBody>
          <a:bodyPr rtlCol="0"/>
          <a:lstStyle/>
          <a:p>
            <a:pPr rtl="0"/>
            <a:r>
              <a:rPr lang="hr-HR" dirty="0"/>
              <a:t>Razrednik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2019./2020.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9320411-8DB9-4EB4-8B2D-041534AC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Kriteriji 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err="1"/>
              <a:t>odgojnoobrazovnoga</a:t>
            </a:r>
            <a:r>
              <a:rPr lang="hr-HR" sz="1400" dirty="0"/>
              <a:t> 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0,5% nastavnih sati </a:t>
            </a:r>
            <a:r>
              <a:rPr lang="hr-HR" sz="1600" dirty="0"/>
              <a:t>od ukupnoga broja sati u koje je trebao biti uključen tijekom nastavne godine </a:t>
            </a:r>
            <a:r>
              <a:rPr lang="hr-HR" sz="1600" b="1" dirty="0"/>
              <a:t>(više od 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ili konzumiranje </a:t>
            </a:r>
            <a:r>
              <a:rPr lang="hr-HR" sz="1400" dirty="0" err="1"/>
              <a:t>psihoaktivnih</a:t>
            </a:r>
            <a:r>
              <a:rPr lang="hr-HR" sz="1400" dirty="0"/>
              <a:t> sredstava u prostor škole 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dovođenje ili pomaganje prilikom dolaska neovlaštenim osobama 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7684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STROGOG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1.5 %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25593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PRESELJENJA U DRUGU ŠKOLU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728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osobe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opomene i ukora </a:t>
            </a:r>
            <a:r>
              <a:rPr lang="hr-HR" sz="1600" dirty="0"/>
              <a:t>mora se izreći najkasnije u </a:t>
            </a:r>
            <a:r>
              <a:rPr lang="hr-HR" sz="1600" b="1" dirty="0"/>
              <a:t>roku od 15 dana </a:t>
            </a:r>
            <a:r>
              <a:rPr lang="hr-HR" sz="16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strogog ukora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30 dana</a:t>
            </a:r>
            <a:r>
              <a:rPr lang="hr-HR" sz="16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preseljenja u drugu školu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60 dana </a:t>
            </a:r>
            <a:r>
              <a:rPr lang="hr-HR" sz="1600" dirty="0"/>
              <a:t>od dana saznanja za neprihvatljivo ponašanje učenika zbog kojeg se izriče.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898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0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1" y="96214"/>
            <a:ext cx="10058402" cy="817222"/>
          </a:xfrm>
        </p:spPr>
        <p:txBody>
          <a:bodyPr rtlCol="0">
            <a:normAutofit/>
          </a:bodyPr>
          <a:lstStyle/>
          <a:p>
            <a:r>
              <a:rPr lang="pl-PL" dirty="0"/>
              <a:t>Kalendar školske godine 2019./2020.</a:t>
            </a:r>
            <a:endParaRPr lang="hr-HR" dirty="0"/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8" name="Rezervirano mjesto sadržaj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2AA9389-7372-439D-A988-4645BDC6E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98" y="1009650"/>
            <a:ext cx="8707028" cy="5516739"/>
          </a:xfrm>
        </p:spPr>
      </p:pic>
    </p:spTree>
    <p:extLst>
      <p:ext uri="{BB962C8B-B14F-4D97-AF65-F5344CB8AC3E}">
        <p14:creationId xmlns:p14="http://schemas.microsoft.com/office/powerpoint/2010/main" val="1077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3018971" y="2220685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Školi svake školske godine ustrojava </a:t>
            </a:r>
            <a:r>
              <a:rPr lang="pl-PL" sz="1800" b="1" dirty="0"/>
              <a:t>Vijeće roditelja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Vijeće roditelja sastavljeno je od preds</a:t>
            </a:r>
            <a:r>
              <a:rPr lang="pl-PL" sz="1800" b="1" dirty="0"/>
              <a:t>tavnika roditelja učenika svakog razrednog odjela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1" i="1" dirty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načinima, postupcima i elementima vrednovanja učenika u osnovnoj i srednjoj školi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Kalendar 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717E26B0-2537-4E9F-B753-AD14280BC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4260" y="1330346"/>
            <a:ext cx="3840480" cy="406896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Razne obavijesti </a:t>
            </a:r>
            <a:br>
              <a:rPr lang="hr-HR" dirty="0"/>
            </a:br>
            <a:r>
              <a:rPr lang="hr-HR" dirty="0"/>
              <a:t>(kuhinja, osiguranje, individualni razgovori, izvannastavne aktivnosti i izborna nastava)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494802F7-95DE-40F7-BDB8-542748C36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68E1A94-99E8-454B-B3A0-F15D4C6C1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0" y="943429"/>
            <a:ext cx="507936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br>
              <a:rPr lang="hr-HR" dirty="0"/>
            </a:b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/>
              <a:t>Mjesto za prvu natuknicu</a:t>
            </a:r>
          </a:p>
          <a:p>
            <a:pPr rtl="0"/>
            <a:r>
              <a:rPr lang="hr-HR" dirty="0"/>
              <a:t>Mjesto za drugu natuknicu</a:t>
            </a:r>
          </a:p>
          <a:p>
            <a:pPr rtl="0"/>
            <a:r>
              <a:rPr lang="hr-HR" dirty="0"/>
              <a:t>Mjesto za treću natuknicu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/>
              <a:t>škola surađuje s roditeljima/skrbnicima putem roditeljskih sastanaka i drugih pogodnih oblika informiranja</a:t>
            </a:r>
          </a:p>
          <a:p>
            <a:r>
              <a:rPr lang="hr-HR" sz="1800" dirty="0"/>
              <a:t> roditelji/skrbnici su dužni </a:t>
            </a:r>
            <a:r>
              <a:rPr lang="hr-HR" sz="1800" dirty="0" err="1"/>
              <a:t>nazočiti</a:t>
            </a:r>
            <a:r>
              <a:rPr lang="hr-HR" sz="1800" dirty="0"/>
              <a:t> roditeljskim sastancima i dolaziti na individualne razgovore (preporuka je dvaput u jednom polugodištu) prema rasporedu održavanja</a:t>
            </a:r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>
            <a:noAutofit/>
          </a:bodyPr>
          <a:lstStyle/>
          <a:p>
            <a:r>
              <a:rPr lang="hr-HR" sz="28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89113" y="1656812"/>
            <a:ext cx="10659788" cy="4527551"/>
          </a:xfrm>
        </p:spPr>
        <p:txBody>
          <a:bodyPr rtlCol="0">
            <a:normAutofit fontScale="70000" lnSpcReduction="2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ostvarenosti odgojno-obrazovnih ishoda, kompetencijama, znanjima, vještinama, sposobnostima, samostalnosti i odgovornosti prema radu, u skladu s unaprijed definiranim i prihvaćenim metodama i elementima. </a:t>
            </a:r>
            <a:r>
              <a:rPr lang="hr-HR" b="1" dirty="0"/>
              <a:t>Vrednovanje obuhvaća tri pristupa vrednovanju: vrednovanje za učenje, vrednovanje kao učenje, vrednovanje naučenog. </a:t>
            </a:r>
            <a:r>
              <a:rPr lang="hr-HR" dirty="0"/>
              <a:t>Vrednovanje za učenje služi unapređivanju i planiranju budućega učenja i poučavanja. Vrednovanje kao učenje podrazumijeva aktivno uključivanje učenika u proces vrednovanja te razvoj učeničkoga autonomnog i </a:t>
            </a:r>
            <a:r>
              <a:rPr lang="hr-HR" dirty="0" err="1"/>
              <a:t>samoreguliranog</a:t>
            </a:r>
            <a:r>
              <a:rPr lang="hr-HR" dirty="0"/>
              <a:t> pristupa učenju. Vrednovanje naučenog je ocjenjivanje razine postignuća učenika. Vrednovanje za učenje i vrednovanje kao učenje ne rezultiraju ocjenom, nego kvalitativnom povratnom informacijom.</a:t>
            </a:r>
          </a:p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ostvarenosti odgojno-obrazovnih ishoda u svrhu poticanja učenja i provjere postignute razine ostvarenosti odgojno-obrazovnih ishoda i očekivanja definiranih nacionalnim, predmetnim i </a:t>
            </a:r>
            <a:r>
              <a:rPr lang="hr-HR" dirty="0" err="1"/>
              <a:t>međupredmetnim</a:t>
            </a:r>
            <a:r>
              <a:rPr lang="hr-HR" dirty="0"/>
              <a:t> </a:t>
            </a:r>
            <a:r>
              <a:rPr lang="hr-HR" dirty="0" err="1"/>
              <a:t>kuriklulumima</a:t>
            </a:r>
            <a:r>
              <a:rPr lang="hr-HR" dirty="0"/>
              <a:t>, nastavnim programima te strukovnim i školskim </a:t>
            </a:r>
            <a:r>
              <a:rPr lang="hr-HR" dirty="0" err="1"/>
              <a:t>kurikulumima</a:t>
            </a:r>
            <a:r>
              <a:rPr lang="hr-HR" dirty="0"/>
              <a:t>. </a:t>
            </a:r>
            <a:r>
              <a:rPr lang="hr-HR" b="1" dirty="0"/>
              <a:t>Uključuje sva tri pristupa vrednovanju: vrednovanje za učenje, vrednovanje kao učenje i vrednovanje naučenog.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je procjena postignute razine ostvarenosti odgojno-obrazovnih ishoda, kompetencija i očekivanja u nastavnome predmetu ili području i drugim oblicima rada u školi tijekom školske godine.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7233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2051530"/>
            <a:ext cx="10058402" cy="4187952"/>
          </a:xfrm>
        </p:spPr>
        <p:txBody>
          <a:bodyPr rtlCol="0">
            <a:normAutofit lnSpcReduction="10000"/>
          </a:bodyPr>
          <a:lstStyle/>
          <a:p>
            <a:pPr marL="0" indent="0" fontAlgn="base">
              <a:buNone/>
            </a:pPr>
            <a:r>
              <a:rPr lang="hr-HR" i="1" dirty="0"/>
              <a:t>Metode i elementi vrednovanja</a:t>
            </a:r>
            <a:endParaRPr lang="hr-HR" dirty="0"/>
          </a:p>
          <a:p>
            <a:pPr fontAlgn="base"/>
            <a:r>
              <a:rPr lang="hr-HR" b="1" dirty="0"/>
              <a:t>Metode i elementi vrednovanja </a:t>
            </a:r>
            <a:r>
              <a:rPr lang="hr-HR" dirty="0"/>
              <a:t>postignute razine ostvarenosti odgojno-obrazovnih ishoda, kompetencija i očekivanja proizlaze iz </a:t>
            </a:r>
            <a:r>
              <a:rPr lang="hr-HR" b="1" dirty="0"/>
              <a:t>nacionalnoga, predmetnih i </a:t>
            </a:r>
            <a:r>
              <a:rPr lang="hr-HR" b="1" dirty="0" err="1"/>
              <a:t>međupredmetnih</a:t>
            </a:r>
            <a:r>
              <a:rPr lang="hr-HR" b="1" dirty="0"/>
              <a:t> kurikuluma, nastavnih programa, strukovnih kurikuluma, školskoga kurikuluma</a:t>
            </a:r>
            <a:r>
              <a:rPr lang="hr-HR" dirty="0"/>
              <a:t> te ovoga Pravilnika i pravila ponašanja učenika koje donosi škola.</a:t>
            </a:r>
          </a:p>
          <a:p>
            <a:pPr fontAlgn="base"/>
            <a:r>
              <a:rPr lang="hr-HR" b="1" dirty="0"/>
              <a:t>Postignuća učenika </a:t>
            </a:r>
            <a:r>
              <a:rPr lang="hr-HR" dirty="0"/>
              <a:t>pri izradi uratka, praktičnoga rada, pokusa, izvođenja laboratorijske i druge vježbe, nastupa (umjetničke: glazbene, plesne i likovne škole), vrednuju se različitim metodama u skladu s predmetnim </a:t>
            </a:r>
            <a:r>
              <a:rPr lang="hr-HR" dirty="0" err="1"/>
              <a:t>kurikulumima</a:t>
            </a:r>
            <a:r>
              <a:rPr lang="hr-HR" dirty="0"/>
              <a:t>.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180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26942" y="1871825"/>
            <a:ext cx="10607040" cy="436765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Usmeno provjeravanje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Kontinuirano tijekom školske godine, a može se </a:t>
            </a:r>
            <a:r>
              <a:rPr lang="hr-HR" sz="1400" dirty="0" err="1"/>
              <a:t>providiti</a:t>
            </a:r>
            <a:r>
              <a:rPr lang="hr-HR" sz="1400" dirty="0"/>
              <a:t> na svakom satu bez obvezne najave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1400" dirty="0"/>
              <a:t>U</a:t>
            </a:r>
            <a:r>
              <a:rPr lang="en-US" altLang="sr-Latn-RS" sz="1400" dirty="0" err="1"/>
              <a:t>čenik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može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provjeravan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samo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jednoga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hr-HR" altLang="sr-Latn-RS" sz="1400" dirty="0"/>
              <a:t> 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kada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piše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provjeru</a:t>
            </a:r>
            <a:r>
              <a:rPr lang="en-US" altLang="sr-Latn-RS" sz="1400" dirty="0"/>
              <a:t>, </a:t>
            </a:r>
            <a:r>
              <a:rPr lang="en-US" altLang="sr-Latn-RS" sz="1400" dirty="0" err="1"/>
              <a:t>odnosno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dva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nastavna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ako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taj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nema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pisanih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provjera</a:t>
            </a:r>
            <a:r>
              <a:rPr lang="en-US" altLang="sr-Latn-RS" sz="1400" dirty="0"/>
              <a:t>. </a:t>
            </a:r>
            <a:endParaRPr lang="hr-HR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sr-Latn-RS" sz="1400" dirty="0"/>
              <a:t>Datum </a:t>
            </a:r>
            <a:r>
              <a:rPr lang="en-US" altLang="sr-Latn-RS" sz="1400" dirty="0" err="1"/>
              <a:t>svake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provjere</a:t>
            </a:r>
            <a:r>
              <a:rPr lang="en-US" altLang="sr-Latn-RS" sz="1400" dirty="0"/>
              <a:t> mora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unesen</a:t>
            </a:r>
            <a:r>
              <a:rPr lang="en-US" altLang="sr-Latn-RS" sz="1400" dirty="0"/>
              <a:t> u </a:t>
            </a:r>
            <a:r>
              <a:rPr lang="en-US" altLang="sr-Latn-RS" sz="1400" dirty="0" err="1"/>
              <a:t>rubriku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bilježaka</a:t>
            </a:r>
            <a:endParaRPr lang="en-US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Pisano provjeravanje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Pod pisanim provjeravanjem podrazumijevaju </a:t>
            </a:r>
            <a:r>
              <a:rPr lang="hr-HR" sz="1400" b="1" dirty="0"/>
              <a:t>se svi oblici provjere koji rezultiraju ocjenom učenikovog pisanoga uratka</a:t>
            </a:r>
            <a:r>
              <a:rPr lang="hr-HR" sz="1400" dirty="0"/>
              <a:t>, a provode se kontinuirano tijekom nastavne godine.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je dužan obavijestiti učenike o opsegu sadržaja i odgojno-obrazovnim ishodima koji će se provjeravati i načinu provođenja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 jednome danu učenik može pisati samo jednu pisanu provjeru, a u jednome tjednu najviše četiri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</a:t>
            </a:r>
            <a:r>
              <a:rPr lang="hr-HR" sz="1400" b="1" dirty="0"/>
              <a:t>obavezan je najaviti pisanu provjeru najmanje mjesec dana prije provjere </a:t>
            </a:r>
            <a:r>
              <a:rPr lang="hr-HR" sz="1400" dirty="0"/>
              <a:t>te termin provjere upisati u Razrednu knjigu.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I</a:t>
            </a:r>
            <a:r>
              <a:rPr lang="pt-BR" sz="1400" dirty="0"/>
              <a:t>zvodi se temeljem elemenata vrednovanja</a:t>
            </a:r>
            <a:endParaRPr lang="hr-HR" sz="12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786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12873" y="1956231"/>
            <a:ext cx="11071274" cy="4283251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Učitelj/nastavnik svakog nastavnoga predmeta je na početku i tijekom nastavne godine dužan upoznati učenike s elementima vrednovanja, odgojno-obrazovnim ishodima, kompetencijama, razinom dobar ostvarenosti iz kurikuluma nastavnog predmeta, planiranim metodama vrednovanja te planiranoj učestalosti vrednovanja, a vrednovanje postignuća učenika s teškoćama dužan je uskladiti s preporukama stručnih suradnika.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Svi učitelji dužni su planirati termine za individualne informativne razgovore. Termini se javno objavljuju na mrežnim stranicama škole.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</a:t>
            </a:r>
            <a:r>
              <a:rPr lang="hr-HR" sz="1400" dirty="0"/>
              <a:t> je dužan jed</a:t>
            </a:r>
            <a:r>
              <a:rPr lang="hr-HR" sz="1400" b="1" dirty="0"/>
              <a:t>nom tjedno organizirati individualni informativni razgovor za roditelje </a:t>
            </a:r>
            <a:r>
              <a:rPr lang="hr-HR" sz="1400" dirty="0"/>
              <a:t>na kojemu izvješćuje roditelja o postignutim kompetencija, izostancima i vladanju, 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 je dužan tijekom nastavne godine održati najmanje tri roditeljska sastanka </a:t>
            </a:r>
            <a:r>
              <a:rPr lang="hr-HR" sz="1400" dirty="0"/>
              <a:t>na kojima daje pregled razrednih postignuća u prethodnome razdoblju, informira roditelje o aktivnostima u razrednome odjelu te osigurava razmjenu informacija između roditelja i učitelja/nastavnika, stručne službe i ravnatelja.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854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41413" y="1974166"/>
            <a:ext cx="10365959" cy="448957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Učenik ima pravo znati </a:t>
            </a:r>
            <a:r>
              <a:rPr lang="hr-HR" sz="1400" b="1" dirty="0"/>
              <a:t>elemente vrednovanja, kao i planirane metode, načine i postupke vrednovanja </a:t>
            </a:r>
            <a:r>
              <a:rPr lang="hr-HR" sz="1400" dirty="0"/>
              <a:t>od svakoga učitelja/nastavnika za svaki nastavni predmet.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Učenik je dužan pridržavati se svih pravila koja se odnose na načine i postupke vrednovanja, te na pravila ponašanja učenika u školi.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Ukoliko se </a:t>
            </a:r>
            <a:r>
              <a:rPr lang="hr-HR" sz="1400" b="1" dirty="0"/>
              <a:t>učenik ne pridržava pravila,</a:t>
            </a:r>
            <a:r>
              <a:rPr lang="hr-HR" sz="1400" dirty="0"/>
              <a:t> učitelj može predložiti određenu pedagošku mjeru razredniku, razrednome vijeću ili učiteljskome vijeću.</a:t>
            </a:r>
            <a:endParaRPr lang="hr-HR" sz="1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roditelja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znati elemente ocjenjivanja</a:t>
            </a:r>
            <a:r>
              <a:rPr lang="hr-HR" sz="1400" dirty="0"/>
              <a:t>, kao i načine i postupke vrednovanja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O načinima i postupcima vrednovanja i ocjenjivanja roditelje </a:t>
            </a:r>
            <a:r>
              <a:rPr lang="hr-HR" sz="1400" b="1" dirty="0"/>
              <a:t>informira razrednik na roditeljskim sastancima i individualnim informativnim razgovorima</a:t>
            </a:r>
            <a:r>
              <a:rPr lang="hr-HR" sz="1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je </a:t>
            </a:r>
            <a:r>
              <a:rPr lang="hr-HR" sz="1400" b="1" dirty="0"/>
              <a:t>dužan redovito dolaziti na roditeljske sastanke</a:t>
            </a:r>
            <a:r>
              <a:rPr lang="hr-HR" sz="1400" dirty="0"/>
              <a:t> i razgovore s razrednikom.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uvida u pisane i druge radove i ocjene djeteta </a:t>
            </a:r>
            <a:r>
              <a:rPr lang="hr-HR" sz="1400" dirty="0"/>
              <a:t>na organiziranim individualnim informativnim razgovorima s razrednikom ili predmetnim učiteljem/nastavnikom.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 </a:t>
            </a:r>
            <a:r>
              <a:rPr lang="hr-HR" sz="1400" b="1" dirty="0"/>
              <a:t>posljednja dva tjedna prije završetka nastavne godine </a:t>
            </a:r>
            <a:r>
              <a:rPr lang="hr-HR" sz="1400" dirty="0"/>
              <a:t>ne organiziraju se roditeljski sastanci i individualni informativni razgovori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</a:t>
            </a:r>
            <a:r>
              <a:rPr lang="hr-HR" sz="1400" b="1" dirty="0"/>
              <a:t>ima pravo izvijestiti ravnatelja </a:t>
            </a:r>
            <a:r>
              <a:rPr lang="hr-HR" sz="1400" dirty="0"/>
              <a:t>ako mu razrednik ili predmetni učitelj odbija dati pravodobne i potrebne obavijesti o uspjehu njegovoga djeteta.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1600" b="1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8190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1350</TotalTime>
  <Words>2484</Words>
  <Application>Microsoft Office PowerPoint</Application>
  <PresentationFormat>Široki zaslon</PresentationFormat>
  <Paragraphs>185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Ilustracija s motivom prirode 16 x 9</vt:lpstr>
      <vt:lpstr>Roditeljski sastanak</vt:lpstr>
      <vt:lpstr>DNEVNI RED</vt:lpstr>
      <vt:lpstr>Pravilnik o kućnom redu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Kalendar školske godine 2019./2020.</vt:lpstr>
      <vt:lpstr>Izbor roditelja za Vijeće roditelja</vt:lpstr>
      <vt:lpstr>Razne obavijesti  (kuhinja, osiguranje, individualni razgovori, izvannastavne aktivnosti i izborna nastava)</vt:lpstr>
      <vt:lpstr>Pitanja i prijedlozi</vt:lpstr>
      <vt:lpstr>ZAHVALJUJEM NA POZORNOSTI!  ŽELIM NAM USPJEŠNU SURADNJU! 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Nepoznati korisnik</cp:lastModifiedBy>
  <cp:revision>22</cp:revision>
  <dcterms:created xsi:type="dcterms:W3CDTF">2017-08-20T15:57:53Z</dcterms:created>
  <dcterms:modified xsi:type="dcterms:W3CDTF">2019-09-18T12:28:37Z</dcterms:modified>
  <cp:category>Prvi Roditeljski sastanak prezentacija</cp:category>
</cp:coreProperties>
</file>